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901" r:id="rId1"/>
  </p:sldMasterIdLst>
  <p:notesMasterIdLst>
    <p:notesMasterId r:id="rId29"/>
  </p:notesMasterIdLst>
  <p:handoutMasterIdLst>
    <p:handoutMasterId r:id="rId30"/>
  </p:handoutMasterIdLst>
  <p:sldIdLst>
    <p:sldId id="291" r:id="rId2"/>
    <p:sldId id="307" r:id="rId3"/>
    <p:sldId id="290" r:id="rId4"/>
    <p:sldId id="318" r:id="rId5"/>
    <p:sldId id="319" r:id="rId6"/>
    <p:sldId id="320" r:id="rId7"/>
    <p:sldId id="334" r:id="rId8"/>
    <p:sldId id="321" r:id="rId9"/>
    <p:sldId id="342" r:id="rId10"/>
    <p:sldId id="330" r:id="rId11"/>
    <p:sldId id="335" r:id="rId12"/>
    <p:sldId id="337" r:id="rId13"/>
    <p:sldId id="339" r:id="rId14"/>
    <p:sldId id="341" r:id="rId15"/>
    <p:sldId id="332" r:id="rId16"/>
    <p:sldId id="340" r:id="rId17"/>
    <p:sldId id="343" r:id="rId18"/>
    <p:sldId id="331" r:id="rId19"/>
    <p:sldId id="345" r:id="rId20"/>
    <p:sldId id="333" r:id="rId21"/>
    <p:sldId id="322" r:id="rId22"/>
    <p:sldId id="323" r:id="rId23"/>
    <p:sldId id="327" r:id="rId24"/>
    <p:sldId id="325" r:id="rId25"/>
    <p:sldId id="328" r:id="rId26"/>
    <p:sldId id="329" r:id="rId27"/>
    <p:sldId id="344" r:id="rId2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DA696-61B1-D448-A6E6-6F07E8D58D38}" v="13" dt="2026-02-12T01:40:3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5890"/>
  </p:normalViewPr>
  <p:slideViewPr>
    <p:cSldViewPr snapToGrid="0" snapToObjects="1">
      <p:cViewPr varScale="1">
        <p:scale>
          <a:sx n="108" d="100"/>
          <a:sy n="108" d="100"/>
        </p:scale>
        <p:origin x="987" y="57"/>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94DF0-4B0D-491E-81DE-C52BDE159E5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A6974BCD-9C0C-413D-956C-E5FA60ACE051}">
      <dgm:prSet/>
      <dgm:spPr/>
      <dgm:t>
        <a:bodyPr/>
        <a:lstStyle/>
        <a:p>
          <a:r>
            <a:rPr lang="en-US" b="0" i="0" baseline="0" dirty="0"/>
            <a:t>A narrative that tells your story and highlights your achievements in research, teaching, and service</a:t>
          </a:r>
          <a:endParaRPr lang="en-US" dirty="0"/>
        </a:p>
      </dgm:t>
    </dgm:pt>
    <dgm:pt modelId="{28A77CDA-3B6D-477E-BFF1-BD9886B1F3EA}" type="parTrans" cxnId="{91636219-B599-4BF4-BA84-86F5783EF471}">
      <dgm:prSet/>
      <dgm:spPr/>
      <dgm:t>
        <a:bodyPr/>
        <a:lstStyle/>
        <a:p>
          <a:endParaRPr lang="en-US"/>
        </a:p>
      </dgm:t>
    </dgm:pt>
    <dgm:pt modelId="{2F4897DE-D078-434E-BF07-D42D31B05830}" type="sibTrans" cxnId="{91636219-B599-4BF4-BA84-86F5783EF471}">
      <dgm:prSet/>
      <dgm:spPr/>
      <dgm:t>
        <a:bodyPr/>
        <a:lstStyle/>
        <a:p>
          <a:endParaRPr lang="en-US"/>
        </a:p>
      </dgm:t>
    </dgm:pt>
    <dgm:pt modelId="{E5D0519A-7A37-4BF8-81D1-C450BF2EF32B}">
      <dgm:prSet/>
      <dgm:spPr/>
      <dgm:t>
        <a:bodyPr/>
        <a:lstStyle/>
        <a:p>
          <a:r>
            <a:rPr lang="en-US" b="0" i="0" baseline="0" dirty="0"/>
            <a:t>8 pages limit (11 points font, single spaced)</a:t>
          </a:r>
          <a:endParaRPr lang="en-US" dirty="0"/>
        </a:p>
      </dgm:t>
    </dgm:pt>
    <dgm:pt modelId="{0226EF64-1290-4990-9556-3C8BEA92F7FF}" type="parTrans" cxnId="{84D11682-465D-41BA-9F2C-9CFDB14A2CB8}">
      <dgm:prSet/>
      <dgm:spPr/>
      <dgm:t>
        <a:bodyPr/>
        <a:lstStyle/>
        <a:p>
          <a:endParaRPr lang="en-US"/>
        </a:p>
      </dgm:t>
    </dgm:pt>
    <dgm:pt modelId="{DBA53E5B-BB4E-4EAB-921A-DE9CE2DC3A17}" type="sibTrans" cxnId="{84D11682-465D-41BA-9F2C-9CFDB14A2CB8}">
      <dgm:prSet/>
      <dgm:spPr/>
      <dgm:t>
        <a:bodyPr/>
        <a:lstStyle/>
        <a:p>
          <a:endParaRPr lang="en-US"/>
        </a:p>
      </dgm:t>
    </dgm:pt>
    <dgm:pt modelId="{D07EA677-0779-4CEB-BF2C-B8ABD0E92D4F}">
      <dgm:prSet/>
      <dgm:spPr/>
      <dgm:t>
        <a:bodyPr/>
        <a:lstStyle/>
        <a:p>
          <a:r>
            <a:rPr lang="en-US" b="0" i="0" baseline="0" dirty="0"/>
            <a:t>Organization is up to you but typically includes a one paragraph introduction and separate sections for scholarship/research, teaching, and service.</a:t>
          </a:r>
          <a:endParaRPr lang="en-US" dirty="0"/>
        </a:p>
      </dgm:t>
    </dgm:pt>
    <dgm:pt modelId="{F998E56A-348B-48CA-BDBA-F88E19512918}" type="parTrans" cxnId="{EFC140F8-4DEE-465D-8442-5EBB0598648B}">
      <dgm:prSet/>
      <dgm:spPr/>
      <dgm:t>
        <a:bodyPr/>
        <a:lstStyle/>
        <a:p>
          <a:endParaRPr lang="en-US"/>
        </a:p>
      </dgm:t>
    </dgm:pt>
    <dgm:pt modelId="{EA87A6AA-80FE-4D56-A919-B6300AA786C3}" type="sibTrans" cxnId="{EFC140F8-4DEE-465D-8442-5EBB0598648B}">
      <dgm:prSet/>
      <dgm:spPr/>
      <dgm:t>
        <a:bodyPr/>
        <a:lstStyle/>
        <a:p>
          <a:endParaRPr lang="en-US"/>
        </a:p>
      </dgm:t>
    </dgm:pt>
    <dgm:pt modelId="{73353D66-3B6C-4061-B56B-9630C952A15C}">
      <dgm:prSet/>
      <dgm:spPr/>
      <dgm:t>
        <a:bodyPr/>
        <a:lstStyle/>
        <a:p>
          <a:r>
            <a:rPr lang="en-US" b="0" i="0" baseline="0" dirty="0"/>
            <a:t>You can use tables, charts, and figures, if it helps with clarity</a:t>
          </a:r>
          <a:endParaRPr lang="en-US" dirty="0"/>
        </a:p>
      </dgm:t>
    </dgm:pt>
    <dgm:pt modelId="{41053CA6-242F-46A1-9441-35338EA4B4B7}" type="parTrans" cxnId="{F7EC7158-C977-4C5E-BB57-0001285471FB}">
      <dgm:prSet/>
      <dgm:spPr/>
      <dgm:t>
        <a:bodyPr/>
        <a:lstStyle/>
        <a:p>
          <a:endParaRPr lang="en-US"/>
        </a:p>
      </dgm:t>
    </dgm:pt>
    <dgm:pt modelId="{7976798B-458B-4D31-9302-A465490D263D}" type="sibTrans" cxnId="{F7EC7158-C977-4C5E-BB57-0001285471FB}">
      <dgm:prSet/>
      <dgm:spPr/>
      <dgm:t>
        <a:bodyPr/>
        <a:lstStyle/>
        <a:p>
          <a:endParaRPr lang="en-US"/>
        </a:p>
      </dgm:t>
    </dgm:pt>
    <dgm:pt modelId="{3584991F-4938-4B82-ACCF-1A6DA2E81CDA}">
      <dgm:prSet/>
      <dgm:spPr/>
      <dgm:t>
        <a:bodyPr/>
        <a:lstStyle/>
        <a:p>
          <a:r>
            <a:rPr lang="en-US" b="0" i="0" baseline="0" dirty="0"/>
            <a:t>Everything that you have done professionally matter. Highlight what you have done in rank.</a:t>
          </a:r>
          <a:endParaRPr lang="en-US" dirty="0"/>
        </a:p>
      </dgm:t>
    </dgm:pt>
    <dgm:pt modelId="{C804A69C-B11F-4F26-8ADC-A698F6644B19}" type="parTrans" cxnId="{2AD8EEB2-1210-464E-96CD-81761F8B70C4}">
      <dgm:prSet/>
      <dgm:spPr/>
      <dgm:t>
        <a:bodyPr/>
        <a:lstStyle/>
        <a:p>
          <a:endParaRPr lang="en-US"/>
        </a:p>
      </dgm:t>
    </dgm:pt>
    <dgm:pt modelId="{827F8464-2B74-4B1D-A727-B3F02BF40EBF}" type="sibTrans" cxnId="{2AD8EEB2-1210-464E-96CD-81761F8B70C4}">
      <dgm:prSet/>
      <dgm:spPr/>
      <dgm:t>
        <a:bodyPr/>
        <a:lstStyle/>
        <a:p>
          <a:endParaRPr lang="en-US"/>
        </a:p>
      </dgm:t>
    </dgm:pt>
    <dgm:pt modelId="{8E80C091-0EA3-425D-BA79-B248602BA643}">
      <dgm:prSet/>
      <dgm:spPr/>
      <dgm:t>
        <a:bodyPr/>
        <a:lstStyle/>
        <a:p>
          <a:r>
            <a:rPr lang="en-US" b="0" i="0" baseline="0" dirty="0"/>
            <a:t>Your Personal Statement should reflect your career highlights, the context and impact of your work, and what you are passionate about in your professional career. It should </a:t>
          </a:r>
          <a:r>
            <a:rPr lang="en-US" b="0" i="0" u="sng" baseline="0" dirty="0"/>
            <a:t>not</a:t>
          </a:r>
          <a:r>
            <a:rPr lang="en-US" b="0" i="0" baseline="0" dirty="0"/>
            <a:t> be a review of your CV.</a:t>
          </a:r>
          <a:endParaRPr lang="en-US" dirty="0"/>
        </a:p>
      </dgm:t>
      <dgm:extLst>
        <a:ext uri="{E40237B7-FDA0-4F09-8148-C483321AD2D9}">
          <dgm14:cNvPr xmlns:dgm14="http://schemas.microsoft.com/office/drawing/2010/diagram" id="0" name="" descr="Image shows guidelines for writing your personal statement which includes: A narrative that tells your story and highlights your achievements in research, teaching, and service, 8 pages limit (11 points font, single spaced),Organization is up to you but typically includes a one paragraph introduction and separate sections for scholarship/research, teaching, and service, You can use tables, charts, and figures, if it helps with clarity, Everything that you have done professionally matter. Highlight what you have done in rank, Your Personal Statement should reflect your career highlights, the context and impact of your work, and what you are passionate about in your professional career. It should not be a review of your CV.&#10;&#10;&#10;&#10; &#10;&#10;"/>
        </a:ext>
      </dgm:extLst>
    </dgm:pt>
    <dgm:pt modelId="{86C1266D-D184-4B5F-827A-41D62B2DFF25}" type="parTrans" cxnId="{71130303-37D0-4B18-BBC1-A75FD70074EB}">
      <dgm:prSet/>
      <dgm:spPr/>
      <dgm:t>
        <a:bodyPr/>
        <a:lstStyle/>
        <a:p>
          <a:endParaRPr lang="en-US"/>
        </a:p>
      </dgm:t>
    </dgm:pt>
    <dgm:pt modelId="{064BE65E-98E1-47A6-AE01-1398F8D819D4}" type="sibTrans" cxnId="{71130303-37D0-4B18-BBC1-A75FD70074EB}">
      <dgm:prSet/>
      <dgm:spPr/>
      <dgm:t>
        <a:bodyPr/>
        <a:lstStyle/>
        <a:p>
          <a:endParaRPr lang="en-US"/>
        </a:p>
      </dgm:t>
    </dgm:pt>
    <dgm:pt modelId="{7866803D-A544-4765-903B-956AC88CE5CF}" type="pres">
      <dgm:prSet presAssocID="{5F794DF0-4B0D-491E-81DE-C52BDE159E5E}" presName="root" presStyleCnt="0">
        <dgm:presLayoutVars>
          <dgm:dir/>
          <dgm:resizeHandles val="exact"/>
        </dgm:presLayoutVars>
      </dgm:prSet>
      <dgm:spPr/>
    </dgm:pt>
    <dgm:pt modelId="{B5A26791-5B5D-4283-9DBC-92598C518239}" type="pres">
      <dgm:prSet presAssocID="{A6974BCD-9C0C-413D-956C-E5FA60ACE051}" presName="compNode" presStyleCnt="0"/>
      <dgm:spPr/>
    </dgm:pt>
    <dgm:pt modelId="{8CFAACE4-CF96-4196-95F8-732A330FC87F}" type="pres">
      <dgm:prSet presAssocID="{A6974BCD-9C0C-413D-956C-E5FA60ACE051}" presName="bgRect" presStyleLbl="bgShp" presStyleIdx="0" presStyleCnt="6"/>
      <dgm:spPr/>
    </dgm:pt>
    <dgm:pt modelId="{0B4BD993-0816-4112-BEBA-21B4D9641555}" type="pres">
      <dgm:prSet presAssocID="{A6974BCD-9C0C-413D-956C-E5FA60ACE0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A93DF0C-B591-4C6C-83D7-A901BE4E25E7}" type="pres">
      <dgm:prSet presAssocID="{A6974BCD-9C0C-413D-956C-E5FA60ACE051}" presName="spaceRect" presStyleCnt="0"/>
      <dgm:spPr/>
    </dgm:pt>
    <dgm:pt modelId="{814209DC-DD22-4200-8E89-62868CCB3D01}" type="pres">
      <dgm:prSet presAssocID="{A6974BCD-9C0C-413D-956C-E5FA60ACE051}" presName="parTx" presStyleLbl="revTx" presStyleIdx="0" presStyleCnt="6">
        <dgm:presLayoutVars>
          <dgm:chMax val="0"/>
          <dgm:chPref val="0"/>
        </dgm:presLayoutVars>
      </dgm:prSet>
      <dgm:spPr/>
    </dgm:pt>
    <dgm:pt modelId="{731A4F08-4B30-4AD1-8058-E4C6B0C0E593}" type="pres">
      <dgm:prSet presAssocID="{2F4897DE-D078-434E-BF07-D42D31B05830}" presName="sibTrans" presStyleCnt="0"/>
      <dgm:spPr/>
    </dgm:pt>
    <dgm:pt modelId="{7A61A5E9-9EE3-4830-BF51-FE3A70E379A1}" type="pres">
      <dgm:prSet presAssocID="{E5D0519A-7A37-4BF8-81D1-C450BF2EF32B}" presName="compNode" presStyleCnt="0"/>
      <dgm:spPr/>
    </dgm:pt>
    <dgm:pt modelId="{7B535009-E72C-47EE-BFD8-45061AB8A5D5}" type="pres">
      <dgm:prSet presAssocID="{E5D0519A-7A37-4BF8-81D1-C450BF2EF32B}" presName="bgRect" presStyleLbl="bgShp" presStyleIdx="1" presStyleCnt="6"/>
      <dgm:spPr/>
    </dgm:pt>
    <dgm:pt modelId="{CC12DC37-2B26-4E7E-8105-967E2C433A8D}" type="pres">
      <dgm:prSet presAssocID="{E5D0519A-7A37-4BF8-81D1-C450BF2EF32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454FCEF0-6629-4603-BB71-7BC92F5ED483}" type="pres">
      <dgm:prSet presAssocID="{E5D0519A-7A37-4BF8-81D1-C450BF2EF32B}" presName="spaceRect" presStyleCnt="0"/>
      <dgm:spPr/>
    </dgm:pt>
    <dgm:pt modelId="{714F2FB8-1DCC-4AD4-ADF5-C5CB85481B79}" type="pres">
      <dgm:prSet presAssocID="{E5D0519A-7A37-4BF8-81D1-C450BF2EF32B}" presName="parTx" presStyleLbl="revTx" presStyleIdx="1" presStyleCnt="6">
        <dgm:presLayoutVars>
          <dgm:chMax val="0"/>
          <dgm:chPref val="0"/>
        </dgm:presLayoutVars>
      </dgm:prSet>
      <dgm:spPr/>
    </dgm:pt>
    <dgm:pt modelId="{455D89BE-FAA4-4641-B82C-99FC9DCC8384}" type="pres">
      <dgm:prSet presAssocID="{DBA53E5B-BB4E-4EAB-921A-DE9CE2DC3A17}" presName="sibTrans" presStyleCnt="0"/>
      <dgm:spPr/>
    </dgm:pt>
    <dgm:pt modelId="{BC9F3D96-7B29-4AF1-B20C-5E47A92AD9C1}" type="pres">
      <dgm:prSet presAssocID="{D07EA677-0779-4CEB-BF2C-B8ABD0E92D4F}" presName="compNode" presStyleCnt="0"/>
      <dgm:spPr/>
    </dgm:pt>
    <dgm:pt modelId="{8DCB5D5B-2D7D-46A0-9571-F49187FF5BDC}" type="pres">
      <dgm:prSet presAssocID="{D07EA677-0779-4CEB-BF2C-B8ABD0E92D4F}" presName="bgRect" presStyleLbl="bgShp" presStyleIdx="2" presStyleCnt="6"/>
      <dgm:spPr/>
    </dgm:pt>
    <dgm:pt modelId="{C5D80CD6-C13D-4EF4-BFD2-BE6FB917E939}" type="pres">
      <dgm:prSet presAssocID="{D07EA677-0779-4CEB-BF2C-B8ABD0E92D4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566273B7-117A-4472-8F10-FCBD0D6DF015}" type="pres">
      <dgm:prSet presAssocID="{D07EA677-0779-4CEB-BF2C-B8ABD0E92D4F}" presName="spaceRect" presStyleCnt="0"/>
      <dgm:spPr/>
    </dgm:pt>
    <dgm:pt modelId="{EFD495AC-44F8-4374-A601-5DDDA68F32E7}" type="pres">
      <dgm:prSet presAssocID="{D07EA677-0779-4CEB-BF2C-B8ABD0E92D4F}" presName="parTx" presStyleLbl="revTx" presStyleIdx="2" presStyleCnt="6">
        <dgm:presLayoutVars>
          <dgm:chMax val="0"/>
          <dgm:chPref val="0"/>
        </dgm:presLayoutVars>
      </dgm:prSet>
      <dgm:spPr/>
    </dgm:pt>
    <dgm:pt modelId="{768E769A-9C1C-41B7-9551-6B69DAE9CB90}" type="pres">
      <dgm:prSet presAssocID="{EA87A6AA-80FE-4D56-A919-B6300AA786C3}" presName="sibTrans" presStyleCnt="0"/>
      <dgm:spPr/>
    </dgm:pt>
    <dgm:pt modelId="{3B298C1A-B04F-445F-8839-D6F08E8728FF}" type="pres">
      <dgm:prSet presAssocID="{73353D66-3B6C-4061-B56B-9630C952A15C}" presName="compNode" presStyleCnt="0"/>
      <dgm:spPr/>
    </dgm:pt>
    <dgm:pt modelId="{349AF9FF-5957-44A9-A7A7-9EA7F78EE2FE}" type="pres">
      <dgm:prSet presAssocID="{73353D66-3B6C-4061-B56B-9630C952A15C}" presName="bgRect" presStyleLbl="bgShp" presStyleIdx="3" presStyleCnt="6"/>
      <dgm:spPr/>
    </dgm:pt>
    <dgm:pt modelId="{2048F872-60CF-406B-BC8A-C8C05679C14E}" type="pres">
      <dgm:prSet presAssocID="{73353D66-3B6C-4061-B56B-9630C952A15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432FB534-3D61-4450-BAD5-AE5BF51D7222}" type="pres">
      <dgm:prSet presAssocID="{73353D66-3B6C-4061-B56B-9630C952A15C}" presName="spaceRect" presStyleCnt="0"/>
      <dgm:spPr/>
    </dgm:pt>
    <dgm:pt modelId="{54821B79-8B82-42E6-8D9C-AE76CD9F3C0B}" type="pres">
      <dgm:prSet presAssocID="{73353D66-3B6C-4061-B56B-9630C952A15C}" presName="parTx" presStyleLbl="revTx" presStyleIdx="3" presStyleCnt="6">
        <dgm:presLayoutVars>
          <dgm:chMax val="0"/>
          <dgm:chPref val="0"/>
        </dgm:presLayoutVars>
      </dgm:prSet>
      <dgm:spPr/>
    </dgm:pt>
    <dgm:pt modelId="{B293CE70-7A5F-4613-9F4E-41970E255043}" type="pres">
      <dgm:prSet presAssocID="{7976798B-458B-4D31-9302-A465490D263D}" presName="sibTrans" presStyleCnt="0"/>
      <dgm:spPr/>
    </dgm:pt>
    <dgm:pt modelId="{E9F1F391-8B03-45C6-A635-2CD02175B94E}" type="pres">
      <dgm:prSet presAssocID="{3584991F-4938-4B82-ACCF-1A6DA2E81CDA}" presName="compNode" presStyleCnt="0"/>
      <dgm:spPr/>
    </dgm:pt>
    <dgm:pt modelId="{AFF6071A-48CF-4A5B-9B45-9102CA454848}" type="pres">
      <dgm:prSet presAssocID="{3584991F-4938-4B82-ACCF-1A6DA2E81CDA}" presName="bgRect" presStyleLbl="bgShp" presStyleIdx="4" presStyleCnt="6"/>
      <dgm:spPr/>
      <dgm:extLst>
        <a:ext uri="{E40237B7-FDA0-4F09-8148-C483321AD2D9}">
          <dgm14:cNvPr xmlns:dgm14="http://schemas.microsoft.com/office/drawing/2010/diagram" id="0" name="" descr="Image shows guidelines for writing your personal statement which includes: A narrative that tells your story and highlights your achievements in research, teaching, and service, 8 pages limit (11 points font, single spaced),Organization is up to you but typically includes a one paragraph introduction and separate sections for scholarship/research, teaching, and service, You can use tables, charts, and figures, if it helps with clarity, Everything that you have done professionally matter. Highlight what you have done in rank, Your Personal Statement should reflect your career highlights, the context and impact of your work, and what you are passionate about in your professional career. It should not be a review of your CV.&#10;&#10;&#10;&#10; &#10;&#10;"/>
        </a:ext>
      </dgm:extLst>
    </dgm:pt>
    <dgm:pt modelId="{7D080018-D83F-4100-8E22-070564BCD763}" type="pres">
      <dgm:prSet presAssocID="{3584991F-4938-4B82-ACCF-1A6DA2E81CD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dium"/>
        </a:ext>
      </dgm:extLst>
    </dgm:pt>
    <dgm:pt modelId="{F2ABE4EB-E11E-4A69-97B6-2D0E157BCE2F}" type="pres">
      <dgm:prSet presAssocID="{3584991F-4938-4B82-ACCF-1A6DA2E81CDA}" presName="spaceRect" presStyleCnt="0"/>
      <dgm:spPr/>
    </dgm:pt>
    <dgm:pt modelId="{FBC18C98-2541-4597-8DC3-B8A7B57A7679}" type="pres">
      <dgm:prSet presAssocID="{3584991F-4938-4B82-ACCF-1A6DA2E81CDA}" presName="parTx" presStyleLbl="revTx" presStyleIdx="4" presStyleCnt="6">
        <dgm:presLayoutVars>
          <dgm:chMax val="0"/>
          <dgm:chPref val="0"/>
        </dgm:presLayoutVars>
      </dgm:prSet>
      <dgm:spPr/>
    </dgm:pt>
    <dgm:pt modelId="{ECA8FA43-C655-4B29-8601-A11CC17832E7}" type="pres">
      <dgm:prSet presAssocID="{827F8464-2B74-4B1D-A727-B3F02BF40EBF}" presName="sibTrans" presStyleCnt="0"/>
      <dgm:spPr/>
    </dgm:pt>
    <dgm:pt modelId="{63826D91-E5E3-47E3-94E6-DD126396BC34}" type="pres">
      <dgm:prSet presAssocID="{8E80C091-0EA3-425D-BA79-B248602BA643}" presName="compNode" presStyleCnt="0"/>
      <dgm:spPr/>
    </dgm:pt>
    <dgm:pt modelId="{AA90AB57-A866-4B01-9DA6-BF77DD466CCB}" type="pres">
      <dgm:prSet presAssocID="{8E80C091-0EA3-425D-BA79-B248602BA643}" presName="bgRect" presStyleLbl="bgShp" presStyleIdx="5" presStyleCnt="6"/>
      <dgm:spPr/>
    </dgm:pt>
    <dgm:pt modelId="{735DE3A7-792E-4C9B-A703-74CC65468146}" type="pres">
      <dgm:prSet presAssocID="{8E80C091-0EA3-425D-BA79-B248602BA64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C1427190-4A94-4357-B272-8E2D8945895F}" type="pres">
      <dgm:prSet presAssocID="{8E80C091-0EA3-425D-BA79-B248602BA643}" presName="spaceRect" presStyleCnt="0"/>
      <dgm:spPr/>
    </dgm:pt>
    <dgm:pt modelId="{6246322C-7FCE-439E-9D5A-D3AE53D21391}" type="pres">
      <dgm:prSet presAssocID="{8E80C091-0EA3-425D-BA79-B248602BA643}" presName="parTx" presStyleLbl="revTx" presStyleIdx="5" presStyleCnt="6">
        <dgm:presLayoutVars>
          <dgm:chMax val="0"/>
          <dgm:chPref val="0"/>
        </dgm:presLayoutVars>
      </dgm:prSet>
      <dgm:spPr/>
    </dgm:pt>
  </dgm:ptLst>
  <dgm:cxnLst>
    <dgm:cxn modelId="{71130303-37D0-4B18-BBC1-A75FD70074EB}" srcId="{5F794DF0-4B0D-491E-81DE-C52BDE159E5E}" destId="{8E80C091-0EA3-425D-BA79-B248602BA643}" srcOrd="5" destOrd="0" parTransId="{86C1266D-D184-4B5F-827A-41D62B2DFF25}" sibTransId="{064BE65E-98E1-47A6-AE01-1398F8D819D4}"/>
    <dgm:cxn modelId="{91636219-B599-4BF4-BA84-86F5783EF471}" srcId="{5F794DF0-4B0D-491E-81DE-C52BDE159E5E}" destId="{A6974BCD-9C0C-413D-956C-E5FA60ACE051}" srcOrd="0" destOrd="0" parTransId="{28A77CDA-3B6D-477E-BFF1-BD9886B1F3EA}" sibTransId="{2F4897DE-D078-434E-BF07-D42D31B05830}"/>
    <dgm:cxn modelId="{C15A4A28-8A1D-4200-886F-94A6788D8A8A}" type="presOf" srcId="{A6974BCD-9C0C-413D-956C-E5FA60ACE051}" destId="{814209DC-DD22-4200-8E89-62868CCB3D01}" srcOrd="0" destOrd="0" presId="urn:microsoft.com/office/officeart/2018/2/layout/IconVerticalSolidList"/>
    <dgm:cxn modelId="{19D4FD4D-2416-4168-B7D4-F91EC666A9BA}" type="presOf" srcId="{3584991F-4938-4B82-ACCF-1A6DA2E81CDA}" destId="{FBC18C98-2541-4597-8DC3-B8A7B57A7679}" srcOrd="0" destOrd="0" presId="urn:microsoft.com/office/officeart/2018/2/layout/IconVerticalSolidList"/>
    <dgm:cxn modelId="{DFF11B73-F7FD-4702-8378-5FA4B76B5A90}" type="presOf" srcId="{D07EA677-0779-4CEB-BF2C-B8ABD0E92D4F}" destId="{EFD495AC-44F8-4374-A601-5DDDA68F32E7}" srcOrd="0" destOrd="0" presId="urn:microsoft.com/office/officeart/2018/2/layout/IconVerticalSolidList"/>
    <dgm:cxn modelId="{F7EC7158-C977-4C5E-BB57-0001285471FB}" srcId="{5F794DF0-4B0D-491E-81DE-C52BDE159E5E}" destId="{73353D66-3B6C-4061-B56B-9630C952A15C}" srcOrd="3" destOrd="0" parTransId="{41053CA6-242F-46A1-9441-35338EA4B4B7}" sibTransId="{7976798B-458B-4D31-9302-A465490D263D}"/>
    <dgm:cxn modelId="{1999437E-0630-4D6F-A9AC-1027158F625B}" type="presOf" srcId="{5F794DF0-4B0D-491E-81DE-C52BDE159E5E}" destId="{7866803D-A544-4765-903B-956AC88CE5CF}" srcOrd="0" destOrd="0" presId="urn:microsoft.com/office/officeart/2018/2/layout/IconVerticalSolidList"/>
    <dgm:cxn modelId="{84D11682-465D-41BA-9F2C-9CFDB14A2CB8}" srcId="{5F794DF0-4B0D-491E-81DE-C52BDE159E5E}" destId="{E5D0519A-7A37-4BF8-81D1-C450BF2EF32B}" srcOrd="1" destOrd="0" parTransId="{0226EF64-1290-4990-9556-3C8BEA92F7FF}" sibTransId="{DBA53E5B-BB4E-4EAB-921A-DE9CE2DC3A17}"/>
    <dgm:cxn modelId="{270DD8A7-9FF3-4964-9E1D-A379FB5A71B5}" type="presOf" srcId="{E5D0519A-7A37-4BF8-81D1-C450BF2EF32B}" destId="{714F2FB8-1DCC-4AD4-ADF5-C5CB85481B79}" srcOrd="0" destOrd="0" presId="urn:microsoft.com/office/officeart/2018/2/layout/IconVerticalSolidList"/>
    <dgm:cxn modelId="{2AD8EEB2-1210-464E-96CD-81761F8B70C4}" srcId="{5F794DF0-4B0D-491E-81DE-C52BDE159E5E}" destId="{3584991F-4938-4B82-ACCF-1A6DA2E81CDA}" srcOrd="4" destOrd="0" parTransId="{C804A69C-B11F-4F26-8ADC-A698F6644B19}" sibTransId="{827F8464-2B74-4B1D-A727-B3F02BF40EBF}"/>
    <dgm:cxn modelId="{3CDFC4C4-4FD9-4E00-BC89-17302A36F4C4}" type="presOf" srcId="{73353D66-3B6C-4061-B56B-9630C952A15C}" destId="{54821B79-8B82-42E6-8D9C-AE76CD9F3C0B}" srcOrd="0" destOrd="0" presId="urn:microsoft.com/office/officeart/2018/2/layout/IconVerticalSolidList"/>
    <dgm:cxn modelId="{03015FF0-AC01-4772-8C19-BA411429895A}" type="presOf" srcId="{8E80C091-0EA3-425D-BA79-B248602BA643}" destId="{6246322C-7FCE-439E-9D5A-D3AE53D21391}" srcOrd="0" destOrd="0" presId="urn:microsoft.com/office/officeart/2018/2/layout/IconVerticalSolidList"/>
    <dgm:cxn modelId="{EFC140F8-4DEE-465D-8442-5EBB0598648B}" srcId="{5F794DF0-4B0D-491E-81DE-C52BDE159E5E}" destId="{D07EA677-0779-4CEB-BF2C-B8ABD0E92D4F}" srcOrd="2" destOrd="0" parTransId="{F998E56A-348B-48CA-BDBA-F88E19512918}" sibTransId="{EA87A6AA-80FE-4D56-A919-B6300AA786C3}"/>
    <dgm:cxn modelId="{73B7E64A-D915-4ED1-A7BC-18C36FFE5B2C}" type="presParOf" srcId="{7866803D-A544-4765-903B-956AC88CE5CF}" destId="{B5A26791-5B5D-4283-9DBC-92598C518239}" srcOrd="0" destOrd="0" presId="urn:microsoft.com/office/officeart/2018/2/layout/IconVerticalSolidList"/>
    <dgm:cxn modelId="{C90416BC-59DD-4229-AF62-18E8A274F759}" type="presParOf" srcId="{B5A26791-5B5D-4283-9DBC-92598C518239}" destId="{8CFAACE4-CF96-4196-95F8-732A330FC87F}" srcOrd="0" destOrd="0" presId="urn:microsoft.com/office/officeart/2018/2/layout/IconVerticalSolidList"/>
    <dgm:cxn modelId="{151701CC-85D8-47CC-908D-0A048462FAD3}" type="presParOf" srcId="{B5A26791-5B5D-4283-9DBC-92598C518239}" destId="{0B4BD993-0816-4112-BEBA-21B4D9641555}" srcOrd="1" destOrd="0" presId="urn:microsoft.com/office/officeart/2018/2/layout/IconVerticalSolidList"/>
    <dgm:cxn modelId="{42E044A1-9991-40CD-B6D1-EA9E725D3AEA}" type="presParOf" srcId="{B5A26791-5B5D-4283-9DBC-92598C518239}" destId="{EA93DF0C-B591-4C6C-83D7-A901BE4E25E7}" srcOrd="2" destOrd="0" presId="urn:microsoft.com/office/officeart/2018/2/layout/IconVerticalSolidList"/>
    <dgm:cxn modelId="{728C5433-A01E-4DE2-BE15-36FB84CF3404}" type="presParOf" srcId="{B5A26791-5B5D-4283-9DBC-92598C518239}" destId="{814209DC-DD22-4200-8E89-62868CCB3D01}" srcOrd="3" destOrd="0" presId="urn:microsoft.com/office/officeart/2018/2/layout/IconVerticalSolidList"/>
    <dgm:cxn modelId="{E05DF25A-A83B-4C43-BA54-C5C563D76747}" type="presParOf" srcId="{7866803D-A544-4765-903B-956AC88CE5CF}" destId="{731A4F08-4B30-4AD1-8058-E4C6B0C0E593}" srcOrd="1" destOrd="0" presId="urn:microsoft.com/office/officeart/2018/2/layout/IconVerticalSolidList"/>
    <dgm:cxn modelId="{63B1A89D-0C3F-45A1-8B37-0400A3BD85C0}" type="presParOf" srcId="{7866803D-A544-4765-903B-956AC88CE5CF}" destId="{7A61A5E9-9EE3-4830-BF51-FE3A70E379A1}" srcOrd="2" destOrd="0" presId="urn:microsoft.com/office/officeart/2018/2/layout/IconVerticalSolidList"/>
    <dgm:cxn modelId="{697EA236-F362-413F-9C3D-E7F228C27A9D}" type="presParOf" srcId="{7A61A5E9-9EE3-4830-BF51-FE3A70E379A1}" destId="{7B535009-E72C-47EE-BFD8-45061AB8A5D5}" srcOrd="0" destOrd="0" presId="urn:microsoft.com/office/officeart/2018/2/layout/IconVerticalSolidList"/>
    <dgm:cxn modelId="{0C7F4005-B693-44FA-9C3F-79C8278CE8DF}" type="presParOf" srcId="{7A61A5E9-9EE3-4830-BF51-FE3A70E379A1}" destId="{CC12DC37-2B26-4E7E-8105-967E2C433A8D}" srcOrd="1" destOrd="0" presId="urn:microsoft.com/office/officeart/2018/2/layout/IconVerticalSolidList"/>
    <dgm:cxn modelId="{DD2186EC-A2C2-4CEC-80B9-875F9FBA36D2}" type="presParOf" srcId="{7A61A5E9-9EE3-4830-BF51-FE3A70E379A1}" destId="{454FCEF0-6629-4603-BB71-7BC92F5ED483}" srcOrd="2" destOrd="0" presId="urn:microsoft.com/office/officeart/2018/2/layout/IconVerticalSolidList"/>
    <dgm:cxn modelId="{7CF33FBF-5565-43C7-B09B-501452E19E8D}" type="presParOf" srcId="{7A61A5E9-9EE3-4830-BF51-FE3A70E379A1}" destId="{714F2FB8-1DCC-4AD4-ADF5-C5CB85481B79}" srcOrd="3" destOrd="0" presId="urn:microsoft.com/office/officeart/2018/2/layout/IconVerticalSolidList"/>
    <dgm:cxn modelId="{70F06FFC-2D89-499C-9089-B0D3E0B762ED}" type="presParOf" srcId="{7866803D-A544-4765-903B-956AC88CE5CF}" destId="{455D89BE-FAA4-4641-B82C-99FC9DCC8384}" srcOrd="3" destOrd="0" presId="urn:microsoft.com/office/officeart/2018/2/layout/IconVerticalSolidList"/>
    <dgm:cxn modelId="{C204D161-1314-4BA5-A359-623380025F8E}" type="presParOf" srcId="{7866803D-A544-4765-903B-956AC88CE5CF}" destId="{BC9F3D96-7B29-4AF1-B20C-5E47A92AD9C1}" srcOrd="4" destOrd="0" presId="urn:microsoft.com/office/officeart/2018/2/layout/IconVerticalSolidList"/>
    <dgm:cxn modelId="{F096F677-952B-413E-8FBB-DD8D12FF3F79}" type="presParOf" srcId="{BC9F3D96-7B29-4AF1-B20C-5E47A92AD9C1}" destId="{8DCB5D5B-2D7D-46A0-9571-F49187FF5BDC}" srcOrd="0" destOrd="0" presId="urn:microsoft.com/office/officeart/2018/2/layout/IconVerticalSolidList"/>
    <dgm:cxn modelId="{9731E3DA-D7AE-4576-8AD1-31EA66563219}" type="presParOf" srcId="{BC9F3D96-7B29-4AF1-B20C-5E47A92AD9C1}" destId="{C5D80CD6-C13D-4EF4-BFD2-BE6FB917E939}" srcOrd="1" destOrd="0" presId="urn:microsoft.com/office/officeart/2018/2/layout/IconVerticalSolidList"/>
    <dgm:cxn modelId="{C7F304A5-77A1-4604-909C-450AF33DF8FD}" type="presParOf" srcId="{BC9F3D96-7B29-4AF1-B20C-5E47A92AD9C1}" destId="{566273B7-117A-4472-8F10-FCBD0D6DF015}" srcOrd="2" destOrd="0" presId="urn:microsoft.com/office/officeart/2018/2/layout/IconVerticalSolidList"/>
    <dgm:cxn modelId="{81AA1787-3247-46E7-89AC-56039833B873}" type="presParOf" srcId="{BC9F3D96-7B29-4AF1-B20C-5E47A92AD9C1}" destId="{EFD495AC-44F8-4374-A601-5DDDA68F32E7}" srcOrd="3" destOrd="0" presId="urn:microsoft.com/office/officeart/2018/2/layout/IconVerticalSolidList"/>
    <dgm:cxn modelId="{73F04CF9-A4C4-4357-9409-832DA62E1AAB}" type="presParOf" srcId="{7866803D-A544-4765-903B-956AC88CE5CF}" destId="{768E769A-9C1C-41B7-9551-6B69DAE9CB90}" srcOrd="5" destOrd="0" presId="urn:microsoft.com/office/officeart/2018/2/layout/IconVerticalSolidList"/>
    <dgm:cxn modelId="{430548B2-0CC8-452A-8A6C-3A4293758E91}" type="presParOf" srcId="{7866803D-A544-4765-903B-956AC88CE5CF}" destId="{3B298C1A-B04F-445F-8839-D6F08E8728FF}" srcOrd="6" destOrd="0" presId="urn:microsoft.com/office/officeart/2018/2/layout/IconVerticalSolidList"/>
    <dgm:cxn modelId="{A967BFAD-147D-4FBF-A6AE-76DCAA7FC03E}" type="presParOf" srcId="{3B298C1A-B04F-445F-8839-D6F08E8728FF}" destId="{349AF9FF-5957-44A9-A7A7-9EA7F78EE2FE}" srcOrd="0" destOrd="0" presId="urn:microsoft.com/office/officeart/2018/2/layout/IconVerticalSolidList"/>
    <dgm:cxn modelId="{8D333BBA-B713-4A79-BF20-D7E277F3F917}" type="presParOf" srcId="{3B298C1A-B04F-445F-8839-D6F08E8728FF}" destId="{2048F872-60CF-406B-BC8A-C8C05679C14E}" srcOrd="1" destOrd="0" presId="urn:microsoft.com/office/officeart/2018/2/layout/IconVerticalSolidList"/>
    <dgm:cxn modelId="{06B2E47D-BD4D-4ADB-B969-1695E93949E5}" type="presParOf" srcId="{3B298C1A-B04F-445F-8839-D6F08E8728FF}" destId="{432FB534-3D61-4450-BAD5-AE5BF51D7222}" srcOrd="2" destOrd="0" presId="urn:microsoft.com/office/officeart/2018/2/layout/IconVerticalSolidList"/>
    <dgm:cxn modelId="{246B6242-4453-49B3-AA00-40DC4FE249D6}" type="presParOf" srcId="{3B298C1A-B04F-445F-8839-D6F08E8728FF}" destId="{54821B79-8B82-42E6-8D9C-AE76CD9F3C0B}" srcOrd="3" destOrd="0" presId="urn:microsoft.com/office/officeart/2018/2/layout/IconVerticalSolidList"/>
    <dgm:cxn modelId="{93448C6E-43D6-408E-9C07-583EBCA62B4E}" type="presParOf" srcId="{7866803D-A544-4765-903B-956AC88CE5CF}" destId="{B293CE70-7A5F-4613-9F4E-41970E255043}" srcOrd="7" destOrd="0" presId="urn:microsoft.com/office/officeart/2018/2/layout/IconVerticalSolidList"/>
    <dgm:cxn modelId="{30F6A01D-04F9-4BC0-96A4-345507AAC9DF}" type="presParOf" srcId="{7866803D-A544-4765-903B-956AC88CE5CF}" destId="{E9F1F391-8B03-45C6-A635-2CD02175B94E}" srcOrd="8" destOrd="0" presId="urn:microsoft.com/office/officeart/2018/2/layout/IconVerticalSolidList"/>
    <dgm:cxn modelId="{160BD1BF-1BC4-487C-B91C-B5A2B997FDBE}" type="presParOf" srcId="{E9F1F391-8B03-45C6-A635-2CD02175B94E}" destId="{AFF6071A-48CF-4A5B-9B45-9102CA454848}" srcOrd="0" destOrd="0" presId="urn:microsoft.com/office/officeart/2018/2/layout/IconVerticalSolidList"/>
    <dgm:cxn modelId="{7D8FFABB-DED8-49B0-89FC-5E8B8B24F607}" type="presParOf" srcId="{E9F1F391-8B03-45C6-A635-2CD02175B94E}" destId="{7D080018-D83F-4100-8E22-070564BCD763}" srcOrd="1" destOrd="0" presId="urn:microsoft.com/office/officeart/2018/2/layout/IconVerticalSolidList"/>
    <dgm:cxn modelId="{90B16961-01B4-43A1-AE18-1963AA366EB3}" type="presParOf" srcId="{E9F1F391-8B03-45C6-A635-2CD02175B94E}" destId="{F2ABE4EB-E11E-4A69-97B6-2D0E157BCE2F}" srcOrd="2" destOrd="0" presId="urn:microsoft.com/office/officeart/2018/2/layout/IconVerticalSolidList"/>
    <dgm:cxn modelId="{30998224-C685-4D44-8AFA-12E7DC4D8525}" type="presParOf" srcId="{E9F1F391-8B03-45C6-A635-2CD02175B94E}" destId="{FBC18C98-2541-4597-8DC3-B8A7B57A7679}" srcOrd="3" destOrd="0" presId="urn:microsoft.com/office/officeart/2018/2/layout/IconVerticalSolidList"/>
    <dgm:cxn modelId="{B59A6294-7E88-47E7-88C4-5AC09E4D7786}" type="presParOf" srcId="{7866803D-A544-4765-903B-956AC88CE5CF}" destId="{ECA8FA43-C655-4B29-8601-A11CC17832E7}" srcOrd="9" destOrd="0" presId="urn:microsoft.com/office/officeart/2018/2/layout/IconVerticalSolidList"/>
    <dgm:cxn modelId="{93CC9FA0-8D97-4DD9-850B-6520E075C4BB}" type="presParOf" srcId="{7866803D-A544-4765-903B-956AC88CE5CF}" destId="{63826D91-E5E3-47E3-94E6-DD126396BC34}" srcOrd="10" destOrd="0" presId="urn:microsoft.com/office/officeart/2018/2/layout/IconVerticalSolidList"/>
    <dgm:cxn modelId="{11991952-6147-447C-A95D-804EC3B3DCDF}" type="presParOf" srcId="{63826D91-E5E3-47E3-94E6-DD126396BC34}" destId="{AA90AB57-A866-4B01-9DA6-BF77DD466CCB}" srcOrd="0" destOrd="0" presId="urn:microsoft.com/office/officeart/2018/2/layout/IconVerticalSolidList"/>
    <dgm:cxn modelId="{9787D8EA-8540-45AA-B2ED-A009D4E474AB}" type="presParOf" srcId="{63826D91-E5E3-47E3-94E6-DD126396BC34}" destId="{735DE3A7-792E-4C9B-A703-74CC65468146}" srcOrd="1" destOrd="0" presId="urn:microsoft.com/office/officeart/2018/2/layout/IconVerticalSolidList"/>
    <dgm:cxn modelId="{31F282C5-2A9F-43D1-8CB4-DD13B2B0741A}" type="presParOf" srcId="{63826D91-E5E3-47E3-94E6-DD126396BC34}" destId="{C1427190-4A94-4357-B272-8E2D8945895F}" srcOrd="2" destOrd="0" presId="urn:microsoft.com/office/officeart/2018/2/layout/IconVerticalSolidList"/>
    <dgm:cxn modelId="{BC204287-AA75-40D1-BE50-888D9A0164C4}" type="presParOf" srcId="{63826D91-E5E3-47E3-94E6-DD126396BC34}" destId="{6246322C-7FCE-439E-9D5A-D3AE53D213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02228-73B2-4538-9DBE-7F879D11320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BEA63C-FD27-4B25-AF1D-E7A0D143DEA1}">
      <dgm:prSet/>
      <dgm:spPr/>
      <dgm:t>
        <a:bodyPr/>
        <a:lstStyle/>
        <a:p>
          <a:r>
            <a:rPr lang="en-US" dirty="0"/>
            <a:t>Use the introductory paragraph as the abstract for your statement.</a:t>
          </a:r>
        </a:p>
      </dgm:t>
    </dgm:pt>
    <dgm:pt modelId="{45B26264-3EF9-4AFF-BB4E-7EED66AAAE20}" type="parTrans" cxnId="{37B067D9-9B44-4BA5-8DC9-CFD1E5154F9F}">
      <dgm:prSet/>
      <dgm:spPr/>
      <dgm:t>
        <a:bodyPr/>
        <a:lstStyle/>
        <a:p>
          <a:endParaRPr lang="en-US"/>
        </a:p>
      </dgm:t>
    </dgm:pt>
    <dgm:pt modelId="{345A8334-6780-4BAF-A404-5666AACD0D68}" type="sibTrans" cxnId="{37B067D9-9B44-4BA5-8DC9-CFD1E5154F9F}">
      <dgm:prSet/>
      <dgm:spPr/>
      <dgm:t>
        <a:bodyPr/>
        <a:lstStyle/>
        <a:p>
          <a:endParaRPr lang="en-US"/>
        </a:p>
      </dgm:t>
    </dgm:pt>
    <dgm:pt modelId="{50BBBEF6-1A07-494B-9FA0-4143B88E5F0D}">
      <dgm:prSet/>
      <dgm:spPr/>
      <dgm:t>
        <a:bodyPr/>
        <a:lstStyle/>
        <a:p>
          <a:r>
            <a:rPr lang="en-US" dirty="0"/>
            <a:t>Indicate your current position, department, and when you started in your current rank. </a:t>
          </a:r>
        </a:p>
      </dgm:t>
    </dgm:pt>
    <dgm:pt modelId="{2B87C987-A1E1-48E5-AFFC-705596B2C764}" type="parTrans" cxnId="{AF083811-1ACC-4276-BF02-FA5FCC85A995}">
      <dgm:prSet/>
      <dgm:spPr/>
      <dgm:t>
        <a:bodyPr/>
        <a:lstStyle/>
        <a:p>
          <a:endParaRPr lang="en-US"/>
        </a:p>
      </dgm:t>
    </dgm:pt>
    <dgm:pt modelId="{C05B3869-A5A4-477A-83CF-DEF7F045E137}" type="sibTrans" cxnId="{AF083811-1ACC-4276-BF02-FA5FCC85A995}">
      <dgm:prSet/>
      <dgm:spPr/>
      <dgm:t>
        <a:bodyPr/>
        <a:lstStyle/>
        <a:p>
          <a:endParaRPr lang="en-US"/>
        </a:p>
      </dgm:t>
    </dgm:pt>
    <dgm:pt modelId="{3693ECFE-5E51-46D3-82C4-377B297BFD8C}">
      <dgm:prSet/>
      <dgm:spPr/>
      <dgm:t>
        <a:bodyPr/>
        <a:lstStyle/>
        <a:p>
          <a:r>
            <a:rPr lang="en-US" dirty="0"/>
            <a:t>Describe your key roles in your department and school</a:t>
          </a:r>
        </a:p>
      </dgm:t>
    </dgm:pt>
    <dgm:pt modelId="{86F05529-45D9-4428-B685-768C1EAF6455}" type="parTrans" cxnId="{DEE01C75-7BD9-4B23-AA01-F3133F155943}">
      <dgm:prSet/>
      <dgm:spPr/>
      <dgm:t>
        <a:bodyPr/>
        <a:lstStyle/>
        <a:p>
          <a:endParaRPr lang="en-US"/>
        </a:p>
      </dgm:t>
    </dgm:pt>
    <dgm:pt modelId="{A04E0C3B-0295-4B98-A83B-9E278362BC8C}" type="sibTrans" cxnId="{DEE01C75-7BD9-4B23-AA01-F3133F155943}">
      <dgm:prSet/>
      <dgm:spPr/>
      <dgm:t>
        <a:bodyPr/>
        <a:lstStyle/>
        <a:p>
          <a:endParaRPr lang="en-US"/>
        </a:p>
      </dgm:t>
    </dgm:pt>
    <dgm:pt modelId="{1DAA99E5-3B9C-4A13-B65C-64DC522C6224}">
      <dgm:prSet/>
      <dgm:spPr/>
      <dgm:t>
        <a:bodyPr/>
        <a:lstStyle/>
        <a:p>
          <a:r>
            <a:rPr lang="en-US" dirty="0"/>
            <a:t>Summarize your key accomplishments in research, teaching, and service. Specific numbers can help here (# of pubs, grants $, teaching awards, clinical highlights, </a:t>
          </a:r>
          <a:r>
            <a:rPr lang="en-US" dirty="0" err="1"/>
            <a:t>etc</a:t>
          </a:r>
          <a:r>
            <a:rPr lang="en-US" dirty="0"/>
            <a:t>)</a:t>
          </a:r>
        </a:p>
      </dgm:t>
    </dgm:pt>
    <dgm:pt modelId="{80155B82-05D9-4C34-A847-9891EA80E7C4}" type="parTrans" cxnId="{9611D81D-F941-46E8-A64C-0771FCCAB63C}">
      <dgm:prSet/>
      <dgm:spPr/>
      <dgm:t>
        <a:bodyPr/>
        <a:lstStyle/>
        <a:p>
          <a:endParaRPr lang="en-US"/>
        </a:p>
      </dgm:t>
    </dgm:pt>
    <dgm:pt modelId="{CB4BE4CC-344B-4706-BB3D-E67508F5A1F7}" type="sibTrans" cxnId="{9611D81D-F941-46E8-A64C-0771FCCAB63C}">
      <dgm:prSet/>
      <dgm:spPr/>
      <dgm:t>
        <a:bodyPr/>
        <a:lstStyle/>
        <a:p>
          <a:endParaRPr lang="en-US"/>
        </a:p>
      </dgm:t>
    </dgm:pt>
    <dgm:pt modelId="{4AAD4587-DCFB-421E-9BF4-492DB020F475}" type="pres">
      <dgm:prSet presAssocID="{67B02228-73B2-4538-9DBE-7F879D11320B}" presName="root" presStyleCnt="0">
        <dgm:presLayoutVars>
          <dgm:dir/>
          <dgm:resizeHandles val="exact"/>
        </dgm:presLayoutVars>
      </dgm:prSet>
      <dgm:spPr/>
    </dgm:pt>
    <dgm:pt modelId="{43E6E550-554E-4169-B499-B5CDD6C86882}" type="pres">
      <dgm:prSet presAssocID="{15BEA63C-FD27-4B25-AF1D-E7A0D143DEA1}" presName="compNode" presStyleCnt="0"/>
      <dgm:spPr/>
    </dgm:pt>
    <dgm:pt modelId="{0889D6C2-8B4E-468C-9859-4C36462C5843}" type="pres">
      <dgm:prSet presAssocID="{15BEA63C-FD27-4B25-AF1D-E7A0D143DEA1}" presName="bgRect" presStyleLbl="bgShp" presStyleIdx="0" presStyleCnt="4"/>
      <dgm:spPr/>
    </dgm:pt>
    <dgm:pt modelId="{A6B64480-9311-4182-83E6-99A2107FE9F1}" type="pres">
      <dgm:prSet presAssocID="{15BEA63C-FD27-4B25-AF1D-E7A0D143DE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6105F871-2B05-4303-BB8D-76BD225B2E80}" type="pres">
      <dgm:prSet presAssocID="{15BEA63C-FD27-4B25-AF1D-E7A0D143DEA1}" presName="spaceRect" presStyleCnt="0"/>
      <dgm:spPr/>
    </dgm:pt>
    <dgm:pt modelId="{DF90782A-370A-49D4-AE7B-3FA675954C70}" type="pres">
      <dgm:prSet presAssocID="{15BEA63C-FD27-4B25-AF1D-E7A0D143DEA1}" presName="parTx" presStyleLbl="revTx" presStyleIdx="0" presStyleCnt="4">
        <dgm:presLayoutVars>
          <dgm:chMax val="0"/>
          <dgm:chPref val="0"/>
        </dgm:presLayoutVars>
      </dgm:prSet>
      <dgm:spPr/>
    </dgm:pt>
    <dgm:pt modelId="{001ACF8A-BB11-46CE-A54F-6094FD0A7A6F}" type="pres">
      <dgm:prSet presAssocID="{345A8334-6780-4BAF-A404-5666AACD0D68}" presName="sibTrans" presStyleCnt="0"/>
      <dgm:spPr/>
    </dgm:pt>
    <dgm:pt modelId="{6A99D574-C476-40EB-A821-1F0FD45AD9E1}" type="pres">
      <dgm:prSet presAssocID="{50BBBEF6-1A07-494B-9FA0-4143B88E5F0D}" presName="compNode" presStyleCnt="0"/>
      <dgm:spPr/>
    </dgm:pt>
    <dgm:pt modelId="{EE9EB1F4-6ABD-4FD4-B0D6-98FC683A1BBC}" type="pres">
      <dgm:prSet presAssocID="{50BBBEF6-1A07-494B-9FA0-4143B88E5F0D}" presName="bgRect" presStyleLbl="bgShp" presStyleIdx="1" presStyleCnt="4"/>
      <dgm:spPr/>
    </dgm:pt>
    <dgm:pt modelId="{E74F7FE7-9EA6-4413-9D63-23B28EC44B78}" type="pres">
      <dgm:prSet presAssocID="{50BBBEF6-1A07-494B-9FA0-4143B88E5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C1875D7F-13CE-4431-BD1B-7EAB4461B5FE}" type="pres">
      <dgm:prSet presAssocID="{50BBBEF6-1A07-494B-9FA0-4143B88E5F0D}" presName="spaceRect" presStyleCnt="0"/>
      <dgm:spPr/>
    </dgm:pt>
    <dgm:pt modelId="{620FBD20-F9B6-4807-95E9-954FF9785123}" type="pres">
      <dgm:prSet presAssocID="{50BBBEF6-1A07-494B-9FA0-4143B88E5F0D}" presName="parTx" presStyleLbl="revTx" presStyleIdx="1" presStyleCnt="4">
        <dgm:presLayoutVars>
          <dgm:chMax val="0"/>
          <dgm:chPref val="0"/>
        </dgm:presLayoutVars>
      </dgm:prSet>
      <dgm:spPr/>
    </dgm:pt>
    <dgm:pt modelId="{609E88AD-1423-4781-9CE6-12CA835AE8B2}" type="pres">
      <dgm:prSet presAssocID="{C05B3869-A5A4-477A-83CF-DEF7F045E137}" presName="sibTrans" presStyleCnt="0"/>
      <dgm:spPr/>
    </dgm:pt>
    <dgm:pt modelId="{926BBB8F-9E4A-4C77-950E-554119DD7F04}" type="pres">
      <dgm:prSet presAssocID="{3693ECFE-5E51-46D3-82C4-377B297BFD8C}" presName="compNode" presStyleCnt="0"/>
      <dgm:spPr/>
    </dgm:pt>
    <dgm:pt modelId="{A295251B-CB7C-4E78-9A7B-236481BF2B1E}" type="pres">
      <dgm:prSet presAssocID="{3693ECFE-5E51-46D3-82C4-377B297BFD8C}" presName="bgRect" presStyleLbl="bgShp" presStyleIdx="2" presStyleCnt="4"/>
      <dgm:spPr/>
    </dgm:pt>
    <dgm:pt modelId="{08462DEE-A4D1-408D-9DEC-7FF1A7FBAD38}" type="pres">
      <dgm:prSet presAssocID="{3693ECFE-5E51-46D3-82C4-377B297BFD8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B22DDB11-2B38-43A3-BFC3-61B2264F9062}" type="pres">
      <dgm:prSet presAssocID="{3693ECFE-5E51-46D3-82C4-377B297BFD8C}" presName="spaceRect" presStyleCnt="0"/>
      <dgm:spPr/>
    </dgm:pt>
    <dgm:pt modelId="{EB4DC892-9434-4EED-995D-8B7BBD13C62D}" type="pres">
      <dgm:prSet presAssocID="{3693ECFE-5E51-46D3-82C4-377B297BFD8C}" presName="parTx" presStyleLbl="revTx" presStyleIdx="2" presStyleCnt="4">
        <dgm:presLayoutVars>
          <dgm:chMax val="0"/>
          <dgm:chPref val="0"/>
        </dgm:presLayoutVars>
      </dgm:prSet>
      <dgm:spPr/>
    </dgm:pt>
    <dgm:pt modelId="{70A682B2-7BAD-4FBC-8B71-7508150F7D52}" type="pres">
      <dgm:prSet presAssocID="{A04E0C3B-0295-4B98-A83B-9E278362BC8C}" presName="sibTrans" presStyleCnt="0"/>
      <dgm:spPr/>
    </dgm:pt>
    <dgm:pt modelId="{A852450F-81E4-4AEE-ACCC-C83DD39ED267}" type="pres">
      <dgm:prSet presAssocID="{1DAA99E5-3B9C-4A13-B65C-64DC522C6224}" presName="compNode" presStyleCnt="0"/>
      <dgm:spPr/>
    </dgm:pt>
    <dgm:pt modelId="{F83B2A42-F901-41C3-8AEB-524440A33E41}" type="pres">
      <dgm:prSet presAssocID="{1DAA99E5-3B9C-4A13-B65C-64DC522C6224}" presName="bgRect" presStyleLbl="bgShp" presStyleIdx="3" presStyleCnt="4"/>
      <dgm:spPr/>
    </dgm:pt>
    <dgm:pt modelId="{70E2213B-4E21-4F89-9405-0DBE61B6CEEB}" type="pres">
      <dgm:prSet presAssocID="{1DAA99E5-3B9C-4A13-B65C-64DC522C62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ilding"/>
        </a:ext>
      </dgm:extLst>
    </dgm:pt>
    <dgm:pt modelId="{03B4F64E-A48B-45F6-8CE6-EBD6BC17D902}" type="pres">
      <dgm:prSet presAssocID="{1DAA99E5-3B9C-4A13-B65C-64DC522C6224}" presName="spaceRect" presStyleCnt="0"/>
      <dgm:spPr/>
    </dgm:pt>
    <dgm:pt modelId="{9E55B806-A74A-48D0-AAA6-94C02FBF662F}" type="pres">
      <dgm:prSet presAssocID="{1DAA99E5-3B9C-4A13-B65C-64DC522C6224}" presName="parTx" presStyleLbl="revTx" presStyleIdx="3" presStyleCnt="4">
        <dgm:presLayoutVars>
          <dgm:chMax val="0"/>
          <dgm:chPref val="0"/>
        </dgm:presLayoutVars>
      </dgm:prSet>
      <dgm:spPr/>
    </dgm:pt>
  </dgm:ptLst>
  <dgm:cxnLst>
    <dgm:cxn modelId="{AF083811-1ACC-4276-BF02-FA5FCC85A995}" srcId="{67B02228-73B2-4538-9DBE-7F879D11320B}" destId="{50BBBEF6-1A07-494B-9FA0-4143B88E5F0D}" srcOrd="1" destOrd="0" parTransId="{2B87C987-A1E1-48E5-AFFC-705596B2C764}" sibTransId="{C05B3869-A5A4-477A-83CF-DEF7F045E137}"/>
    <dgm:cxn modelId="{9611D81D-F941-46E8-A64C-0771FCCAB63C}" srcId="{67B02228-73B2-4538-9DBE-7F879D11320B}" destId="{1DAA99E5-3B9C-4A13-B65C-64DC522C6224}" srcOrd="3" destOrd="0" parTransId="{80155B82-05D9-4C34-A847-9891EA80E7C4}" sibTransId="{CB4BE4CC-344B-4706-BB3D-E67508F5A1F7}"/>
    <dgm:cxn modelId="{DEE01C75-7BD9-4B23-AA01-F3133F155943}" srcId="{67B02228-73B2-4538-9DBE-7F879D11320B}" destId="{3693ECFE-5E51-46D3-82C4-377B297BFD8C}" srcOrd="2" destOrd="0" parTransId="{86F05529-45D9-4428-B685-768C1EAF6455}" sibTransId="{A04E0C3B-0295-4B98-A83B-9E278362BC8C}"/>
    <dgm:cxn modelId="{21DBE256-C9EB-4E92-85E9-C97FB1D35C61}" type="presOf" srcId="{1DAA99E5-3B9C-4A13-B65C-64DC522C6224}" destId="{9E55B806-A74A-48D0-AAA6-94C02FBF662F}" srcOrd="0" destOrd="0" presId="urn:microsoft.com/office/officeart/2018/2/layout/IconVerticalSolidList"/>
    <dgm:cxn modelId="{6BE2C794-748B-4F5D-91EA-1DCDFB34795E}" type="presOf" srcId="{50BBBEF6-1A07-494B-9FA0-4143B88E5F0D}" destId="{620FBD20-F9B6-4807-95E9-954FF9785123}" srcOrd="0" destOrd="0" presId="urn:microsoft.com/office/officeart/2018/2/layout/IconVerticalSolidList"/>
    <dgm:cxn modelId="{7CE295B9-E4CA-4D5D-B05A-7C729FFB756E}" type="presOf" srcId="{67B02228-73B2-4538-9DBE-7F879D11320B}" destId="{4AAD4587-DCFB-421E-9BF4-492DB020F475}" srcOrd="0" destOrd="0" presId="urn:microsoft.com/office/officeart/2018/2/layout/IconVerticalSolidList"/>
    <dgm:cxn modelId="{DF0D99BE-EF19-4477-8190-1460DCE45DAB}" type="presOf" srcId="{15BEA63C-FD27-4B25-AF1D-E7A0D143DEA1}" destId="{DF90782A-370A-49D4-AE7B-3FA675954C70}" srcOrd="0" destOrd="0" presId="urn:microsoft.com/office/officeart/2018/2/layout/IconVerticalSolidList"/>
    <dgm:cxn modelId="{37B067D9-9B44-4BA5-8DC9-CFD1E5154F9F}" srcId="{67B02228-73B2-4538-9DBE-7F879D11320B}" destId="{15BEA63C-FD27-4B25-AF1D-E7A0D143DEA1}" srcOrd="0" destOrd="0" parTransId="{45B26264-3EF9-4AFF-BB4E-7EED66AAAE20}" sibTransId="{345A8334-6780-4BAF-A404-5666AACD0D68}"/>
    <dgm:cxn modelId="{E86496E1-980C-4E0C-BB29-ADC3EA30DB93}" type="presOf" srcId="{3693ECFE-5E51-46D3-82C4-377B297BFD8C}" destId="{EB4DC892-9434-4EED-995D-8B7BBD13C62D}" srcOrd="0" destOrd="0" presId="urn:microsoft.com/office/officeart/2018/2/layout/IconVerticalSolidList"/>
    <dgm:cxn modelId="{A1D23172-237B-4BE2-A6DD-C81C55DF99DE}" type="presParOf" srcId="{4AAD4587-DCFB-421E-9BF4-492DB020F475}" destId="{43E6E550-554E-4169-B499-B5CDD6C86882}" srcOrd="0" destOrd="0" presId="urn:microsoft.com/office/officeart/2018/2/layout/IconVerticalSolidList"/>
    <dgm:cxn modelId="{B9AB3C2A-F93E-4F79-8F88-44712D82CFFB}" type="presParOf" srcId="{43E6E550-554E-4169-B499-B5CDD6C86882}" destId="{0889D6C2-8B4E-468C-9859-4C36462C5843}" srcOrd="0" destOrd="0" presId="urn:microsoft.com/office/officeart/2018/2/layout/IconVerticalSolidList"/>
    <dgm:cxn modelId="{9417D54E-0042-496A-A74A-76998B0CA009}" type="presParOf" srcId="{43E6E550-554E-4169-B499-B5CDD6C86882}" destId="{A6B64480-9311-4182-83E6-99A2107FE9F1}" srcOrd="1" destOrd="0" presId="urn:microsoft.com/office/officeart/2018/2/layout/IconVerticalSolidList"/>
    <dgm:cxn modelId="{536F1C8A-3FD1-4554-BC6C-1AE2D39060D9}" type="presParOf" srcId="{43E6E550-554E-4169-B499-B5CDD6C86882}" destId="{6105F871-2B05-4303-BB8D-76BD225B2E80}" srcOrd="2" destOrd="0" presId="urn:microsoft.com/office/officeart/2018/2/layout/IconVerticalSolidList"/>
    <dgm:cxn modelId="{50069AFF-B811-494F-B40E-1A4BB25C7030}" type="presParOf" srcId="{43E6E550-554E-4169-B499-B5CDD6C86882}" destId="{DF90782A-370A-49D4-AE7B-3FA675954C70}" srcOrd="3" destOrd="0" presId="urn:microsoft.com/office/officeart/2018/2/layout/IconVerticalSolidList"/>
    <dgm:cxn modelId="{247C0CD3-9F34-4E54-9AF0-2F9BC150187A}" type="presParOf" srcId="{4AAD4587-DCFB-421E-9BF4-492DB020F475}" destId="{001ACF8A-BB11-46CE-A54F-6094FD0A7A6F}" srcOrd="1" destOrd="0" presId="urn:microsoft.com/office/officeart/2018/2/layout/IconVerticalSolidList"/>
    <dgm:cxn modelId="{6398C88C-85EA-449A-9823-FA541E1F2822}" type="presParOf" srcId="{4AAD4587-DCFB-421E-9BF4-492DB020F475}" destId="{6A99D574-C476-40EB-A821-1F0FD45AD9E1}" srcOrd="2" destOrd="0" presId="urn:microsoft.com/office/officeart/2018/2/layout/IconVerticalSolidList"/>
    <dgm:cxn modelId="{72D649F6-6543-4D33-994A-7751B9435096}" type="presParOf" srcId="{6A99D574-C476-40EB-A821-1F0FD45AD9E1}" destId="{EE9EB1F4-6ABD-4FD4-B0D6-98FC683A1BBC}" srcOrd="0" destOrd="0" presId="urn:microsoft.com/office/officeart/2018/2/layout/IconVerticalSolidList"/>
    <dgm:cxn modelId="{3EAC86E1-8A2C-4179-AE85-93F707E2ED59}" type="presParOf" srcId="{6A99D574-C476-40EB-A821-1F0FD45AD9E1}" destId="{E74F7FE7-9EA6-4413-9D63-23B28EC44B78}" srcOrd="1" destOrd="0" presId="urn:microsoft.com/office/officeart/2018/2/layout/IconVerticalSolidList"/>
    <dgm:cxn modelId="{DFB74E44-4738-40A1-9DFB-242AD7114651}" type="presParOf" srcId="{6A99D574-C476-40EB-A821-1F0FD45AD9E1}" destId="{C1875D7F-13CE-4431-BD1B-7EAB4461B5FE}" srcOrd="2" destOrd="0" presId="urn:microsoft.com/office/officeart/2018/2/layout/IconVerticalSolidList"/>
    <dgm:cxn modelId="{E00CF51C-D583-459B-AF21-4D3B718153B3}" type="presParOf" srcId="{6A99D574-C476-40EB-A821-1F0FD45AD9E1}" destId="{620FBD20-F9B6-4807-95E9-954FF9785123}" srcOrd="3" destOrd="0" presId="urn:microsoft.com/office/officeart/2018/2/layout/IconVerticalSolidList"/>
    <dgm:cxn modelId="{59E6752E-D0CE-499D-8D61-1D5F4CBE4365}" type="presParOf" srcId="{4AAD4587-DCFB-421E-9BF4-492DB020F475}" destId="{609E88AD-1423-4781-9CE6-12CA835AE8B2}" srcOrd="3" destOrd="0" presId="urn:microsoft.com/office/officeart/2018/2/layout/IconVerticalSolidList"/>
    <dgm:cxn modelId="{25D584EE-1989-4730-B3DB-D9B356972925}" type="presParOf" srcId="{4AAD4587-DCFB-421E-9BF4-492DB020F475}" destId="{926BBB8F-9E4A-4C77-950E-554119DD7F04}" srcOrd="4" destOrd="0" presId="urn:microsoft.com/office/officeart/2018/2/layout/IconVerticalSolidList"/>
    <dgm:cxn modelId="{4A8E009F-ACEC-4D50-87D5-D989B55F2BCB}" type="presParOf" srcId="{926BBB8F-9E4A-4C77-950E-554119DD7F04}" destId="{A295251B-CB7C-4E78-9A7B-236481BF2B1E}" srcOrd="0" destOrd="0" presId="urn:microsoft.com/office/officeart/2018/2/layout/IconVerticalSolidList"/>
    <dgm:cxn modelId="{0D1864B6-D692-4E7F-97B1-C5817995E0BF}" type="presParOf" srcId="{926BBB8F-9E4A-4C77-950E-554119DD7F04}" destId="{08462DEE-A4D1-408D-9DEC-7FF1A7FBAD38}" srcOrd="1" destOrd="0" presId="urn:microsoft.com/office/officeart/2018/2/layout/IconVerticalSolidList"/>
    <dgm:cxn modelId="{A5E2EBD9-4F32-4718-A01C-687587E84FD6}" type="presParOf" srcId="{926BBB8F-9E4A-4C77-950E-554119DD7F04}" destId="{B22DDB11-2B38-43A3-BFC3-61B2264F9062}" srcOrd="2" destOrd="0" presId="urn:microsoft.com/office/officeart/2018/2/layout/IconVerticalSolidList"/>
    <dgm:cxn modelId="{ABEA3EAF-BCA3-4619-9FFF-B163162726F5}" type="presParOf" srcId="{926BBB8F-9E4A-4C77-950E-554119DD7F04}" destId="{EB4DC892-9434-4EED-995D-8B7BBD13C62D}" srcOrd="3" destOrd="0" presId="urn:microsoft.com/office/officeart/2018/2/layout/IconVerticalSolidList"/>
    <dgm:cxn modelId="{2E296CE5-773B-4C12-8D3A-D97B78965DC0}" type="presParOf" srcId="{4AAD4587-DCFB-421E-9BF4-492DB020F475}" destId="{70A682B2-7BAD-4FBC-8B71-7508150F7D52}" srcOrd="5" destOrd="0" presId="urn:microsoft.com/office/officeart/2018/2/layout/IconVerticalSolidList"/>
    <dgm:cxn modelId="{DC9FF8F5-05C6-4845-A74F-4154EDBC11AA}" type="presParOf" srcId="{4AAD4587-DCFB-421E-9BF4-492DB020F475}" destId="{A852450F-81E4-4AEE-ACCC-C83DD39ED267}" srcOrd="6" destOrd="0" presId="urn:microsoft.com/office/officeart/2018/2/layout/IconVerticalSolidList"/>
    <dgm:cxn modelId="{872A4B04-F10B-4FB8-8B98-07B2C3D5C438}" type="presParOf" srcId="{A852450F-81E4-4AEE-ACCC-C83DD39ED267}" destId="{F83B2A42-F901-41C3-8AEB-524440A33E41}" srcOrd="0" destOrd="0" presId="urn:microsoft.com/office/officeart/2018/2/layout/IconVerticalSolidList"/>
    <dgm:cxn modelId="{200A21E6-3BF7-4E7F-ADEC-D9EA3EBECAF3}" type="presParOf" srcId="{A852450F-81E4-4AEE-ACCC-C83DD39ED267}" destId="{70E2213B-4E21-4F89-9405-0DBE61B6CEEB}" srcOrd="1" destOrd="0" presId="urn:microsoft.com/office/officeart/2018/2/layout/IconVerticalSolidList"/>
    <dgm:cxn modelId="{9BA07D21-1275-402D-8580-2C3C055367F1}" type="presParOf" srcId="{A852450F-81E4-4AEE-ACCC-C83DD39ED267}" destId="{03B4F64E-A48B-45F6-8CE6-EBD6BC17D902}" srcOrd="2" destOrd="0" presId="urn:microsoft.com/office/officeart/2018/2/layout/IconVerticalSolidList"/>
    <dgm:cxn modelId="{2501577F-AC14-4890-BC90-F75E45458E0F}" type="presParOf" srcId="{A852450F-81E4-4AEE-ACCC-C83DD39ED267}" destId="{9E55B806-A74A-48D0-AAA6-94C02FBF66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ACE4-CF96-4196-95F8-732A330FC87F}">
      <dsp:nvSpPr>
        <dsp:cNvPr id="0" name=""/>
        <dsp:cNvSpPr/>
      </dsp:nvSpPr>
      <dsp:spPr>
        <a:xfrm>
          <a:off x="0" y="1244"/>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BD993-0816-4112-BEBA-21B4D9641555}">
      <dsp:nvSpPr>
        <dsp:cNvPr id="0" name=""/>
        <dsp:cNvSpPr/>
      </dsp:nvSpPr>
      <dsp:spPr>
        <a:xfrm>
          <a:off x="160454" y="120591"/>
          <a:ext cx="291735" cy="2917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4209DC-DD22-4200-8E89-62868CCB3D01}">
      <dsp:nvSpPr>
        <dsp:cNvPr id="0" name=""/>
        <dsp:cNvSpPr/>
      </dsp:nvSpPr>
      <dsp:spPr>
        <a:xfrm>
          <a:off x="612645" y="1244"/>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A narrative that tells your story and highlights your achievements in research, teaching, and service</a:t>
          </a:r>
          <a:endParaRPr lang="en-US" sz="1500" kern="1200" dirty="0"/>
        </a:p>
      </dsp:txBody>
      <dsp:txXfrm>
        <a:off x="612645" y="1244"/>
        <a:ext cx="9066341" cy="530429"/>
      </dsp:txXfrm>
    </dsp:sp>
    <dsp:sp modelId="{7B535009-E72C-47EE-BFD8-45061AB8A5D5}">
      <dsp:nvSpPr>
        <dsp:cNvPr id="0" name=""/>
        <dsp:cNvSpPr/>
      </dsp:nvSpPr>
      <dsp:spPr>
        <a:xfrm>
          <a:off x="0" y="664281"/>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2DC37-2B26-4E7E-8105-967E2C433A8D}">
      <dsp:nvSpPr>
        <dsp:cNvPr id="0" name=""/>
        <dsp:cNvSpPr/>
      </dsp:nvSpPr>
      <dsp:spPr>
        <a:xfrm>
          <a:off x="160454" y="783627"/>
          <a:ext cx="291735" cy="2917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F2FB8-1DCC-4AD4-ADF5-C5CB85481B79}">
      <dsp:nvSpPr>
        <dsp:cNvPr id="0" name=""/>
        <dsp:cNvSpPr/>
      </dsp:nvSpPr>
      <dsp:spPr>
        <a:xfrm>
          <a:off x="612645" y="664281"/>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8 pages limit (11 points font, single spaced)</a:t>
          </a:r>
          <a:endParaRPr lang="en-US" sz="1500" kern="1200" dirty="0"/>
        </a:p>
      </dsp:txBody>
      <dsp:txXfrm>
        <a:off x="612645" y="664281"/>
        <a:ext cx="9066341" cy="530429"/>
      </dsp:txXfrm>
    </dsp:sp>
    <dsp:sp modelId="{8DCB5D5B-2D7D-46A0-9571-F49187FF5BDC}">
      <dsp:nvSpPr>
        <dsp:cNvPr id="0" name=""/>
        <dsp:cNvSpPr/>
      </dsp:nvSpPr>
      <dsp:spPr>
        <a:xfrm>
          <a:off x="0" y="1327317"/>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80CD6-C13D-4EF4-BFD2-BE6FB917E939}">
      <dsp:nvSpPr>
        <dsp:cNvPr id="0" name=""/>
        <dsp:cNvSpPr/>
      </dsp:nvSpPr>
      <dsp:spPr>
        <a:xfrm>
          <a:off x="160454" y="1446663"/>
          <a:ext cx="291735" cy="2917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495AC-44F8-4374-A601-5DDDA68F32E7}">
      <dsp:nvSpPr>
        <dsp:cNvPr id="0" name=""/>
        <dsp:cNvSpPr/>
      </dsp:nvSpPr>
      <dsp:spPr>
        <a:xfrm>
          <a:off x="612645" y="1327317"/>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Organization is up to you but typically includes a one paragraph introduction and separate sections for scholarship/research, teaching, and service.</a:t>
          </a:r>
          <a:endParaRPr lang="en-US" sz="1500" kern="1200" dirty="0"/>
        </a:p>
      </dsp:txBody>
      <dsp:txXfrm>
        <a:off x="612645" y="1327317"/>
        <a:ext cx="9066341" cy="530429"/>
      </dsp:txXfrm>
    </dsp:sp>
    <dsp:sp modelId="{349AF9FF-5957-44A9-A7A7-9EA7F78EE2FE}">
      <dsp:nvSpPr>
        <dsp:cNvPr id="0" name=""/>
        <dsp:cNvSpPr/>
      </dsp:nvSpPr>
      <dsp:spPr>
        <a:xfrm>
          <a:off x="0" y="1990353"/>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8F872-60CF-406B-BC8A-C8C05679C14E}">
      <dsp:nvSpPr>
        <dsp:cNvPr id="0" name=""/>
        <dsp:cNvSpPr/>
      </dsp:nvSpPr>
      <dsp:spPr>
        <a:xfrm>
          <a:off x="160454" y="2109700"/>
          <a:ext cx="291735" cy="2917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21B79-8B82-42E6-8D9C-AE76CD9F3C0B}">
      <dsp:nvSpPr>
        <dsp:cNvPr id="0" name=""/>
        <dsp:cNvSpPr/>
      </dsp:nvSpPr>
      <dsp:spPr>
        <a:xfrm>
          <a:off x="612645" y="1990353"/>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You can use tables, charts, and figures, if it helps with clarity</a:t>
          </a:r>
          <a:endParaRPr lang="en-US" sz="1500" kern="1200" dirty="0"/>
        </a:p>
      </dsp:txBody>
      <dsp:txXfrm>
        <a:off x="612645" y="1990353"/>
        <a:ext cx="9066341" cy="530429"/>
      </dsp:txXfrm>
    </dsp:sp>
    <dsp:sp modelId="{AFF6071A-48CF-4A5B-9B45-9102CA454848}">
      <dsp:nvSpPr>
        <dsp:cNvPr id="0" name=""/>
        <dsp:cNvSpPr/>
      </dsp:nvSpPr>
      <dsp:spPr>
        <a:xfrm>
          <a:off x="0" y="2653389"/>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80018-D83F-4100-8E22-070564BCD763}">
      <dsp:nvSpPr>
        <dsp:cNvPr id="0" name=""/>
        <dsp:cNvSpPr/>
      </dsp:nvSpPr>
      <dsp:spPr>
        <a:xfrm>
          <a:off x="160454" y="2772736"/>
          <a:ext cx="291735" cy="2917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18C98-2541-4597-8DC3-B8A7B57A7679}">
      <dsp:nvSpPr>
        <dsp:cNvPr id="0" name=""/>
        <dsp:cNvSpPr/>
      </dsp:nvSpPr>
      <dsp:spPr>
        <a:xfrm>
          <a:off x="612645" y="2653389"/>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Everything that you have done professionally matter. Highlight what you have done in rank.</a:t>
          </a:r>
          <a:endParaRPr lang="en-US" sz="1500" kern="1200" dirty="0"/>
        </a:p>
      </dsp:txBody>
      <dsp:txXfrm>
        <a:off x="612645" y="2653389"/>
        <a:ext cx="9066341" cy="530429"/>
      </dsp:txXfrm>
    </dsp:sp>
    <dsp:sp modelId="{AA90AB57-A866-4B01-9DA6-BF77DD466CCB}">
      <dsp:nvSpPr>
        <dsp:cNvPr id="0" name=""/>
        <dsp:cNvSpPr/>
      </dsp:nvSpPr>
      <dsp:spPr>
        <a:xfrm>
          <a:off x="0" y="3316426"/>
          <a:ext cx="9678987" cy="53042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DE3A7-792E-4C9B-A703-74CC65468146}">
      <dsp:nvSpPr>
        <dsp:cNvPr id="0" name=""/>
        <dsp:cNvSpPr/>
      </dsp:nvSpPr>
      <dsp:spPr>
        <a:xfrm>
          <a:off x="160454" y="3435772"/>
          <a:ext cx="291735" cy="2917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6322C-7FCE-439E-9D5A-D3AE53D21391}">
      <dsp:nvSpPr>
        <dsp:cNvPr id="0" name=""/>
        <dsp:cNvSpPr/>
      </dsp:nvSpPr>
      <dsp:spPr>
        <a:xfrm>
          <a:off x="612645" y="3316426"/>
          <a:ext cx="9066341" cy="5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137" tIns="56137" rIns="56137" bIns="5613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Your Personal Statement should reflect your career highlights, the context and impact of your work, and what you are passionate about in your professional career. It should </a:t>
          </a:r>
          <a:r>
            <a:rPr lang="en-US" sz="1500" b="0" i="0" u="sng" kern="1200" baseline="0" dirty="0"/>
            <a:t>not</a:t>
          </a:r>
          <a:r>
            <a:rPr lang="en-US" sz="1500" b="0" i="0" kern="1200" baseline="0" dirty="0"/>
            <a:t> be a review of your CV.</a:t>
          </a:r>
          <a:endParaRPr lang="en-US" sz="1500" kern="1200" dirty="0"/>
        </a:p>
      </dsp:txBody>
      <dsp:txXfrm>
        <a:off x="612645" y="3316426"/>
        <a:ext cx="9066341" cy="530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9D6C2-8B4E-468C-9859-4C36462C5843}">
      <dsp:nvSpPr>
        <dsp:cNvPr id="0" name=""/>
        <dsp:cNvSpPr/>
      </dsp:nvSpPr>
      <dsp:spPr>
        <a:xfrm>
          <a:off x="0" y="1597"/>
          <a:ext cx="9678987" cy="8094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64480-9311-4182-83E6-99A2107FE9F1}">
      <dsp:nvSpPr>
        <dsp:cNvPr id="0" name=""/>
        <dsp:cNvSpPr/>
      </dsp:nvSpPr>
      <dsp:spPr>
        <a:xfrm>
          <a:off x="244859" y="183724"/>
          <a:ext cx="445199" cy="445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0782A-370A-49D4-AE7B-3FA675954C70}">
      <dsp:nvSpPr>
        <dsp:cNvPr id="0" name=""/>
        <dsp:cNvSpPr/>
      </dsp:nvSpPr>
      <dsp:spPr>
        <a:xfrm>
          <a:off x="934919" y="1597"/>
          <a:ext cx="8744067" cy="8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67" tIns="85667" rIns="85667" bIns="85667" numCol="1" spcCol="1270" anchor="ctr" anchorCtr="0">
          <a:noAutofit/>
        </a:bodyPr>
        <a:lstStyle/>
        <a:p>
          <a:pPr marL="0" lvl="0" indent="0" algn="l" defTabSz="800100">
            <a:lnSpc>
              <a:spcPct val="90000"/>
            </a:lnSpc>
            <a:spcBef>
              <a:spcPct val="0"/>
            </a:spcBef>
            <a:spcAft>
              <a:spcPct val="35000"/>
            </a:spcAft>
            <a:buNone/>
          </a:pPr>
          <a:r>
            <a:rPr lang="en-US" sz="1800" kern="1200" dirty="0"/>
            <a:t>Use the introductory paragraph as the abstract for your statement.</a:t>
          </a:r>
        </a:p>
      </dsp:txBody>
      <dsp:txXfrm>
        <a:off x="934919" y="1597"/>
        <a:ext cx="8744067" cy="809453"/>
      </dsp:txXfrm>
    </dsp:sp>
    <dsp:sp modelId="{EE9EB1F4-6ABD-4FD4-B0D6-98FC683A1BBC}">
      <dsp:nvSpPr>
        <dsp:cNvPr id="0" name=""/>
        <dsp:cNvSpPr/>
      </dsp:nvSpPr>
      <dsp:spPr>
        <a:xfrm>
          <a:off x="0" y="1013414"/>
          <a:ext cx="9678987" cy="8094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F7FE7-9EA6-4413-9D63-23B28EC44B78}">
      <dsp:nvSpPr>
        <dsp:cNvPr id="0" name=""/>
        <dsp:cNvSpPr/>
      </dsp:nvSpPr>
      <dsp:spPr>
        <a:xfrm>
          <a:off x="244859" y="1195541"/>
          <a:ext cx="445199" cy="445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FBD20-F9B6-4807-95E9-954FF9785123}">
      <dsp:nvSpPr>
        <dsp:cNvPr id="0" name=""/>
        <dsp:cNvSpPr/>
      </dsp:nvSpPr>
      <dsp:spPr>
        <a:xfrm>
          <a:off x="934919" y="1013414"/>
          <a:ext cx="8744067" cy="8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67" tIns="85667" rIns="85667" bIns="85667" numCol="1" spcCol="1270" anchor="ctr" anchorCtr="0">
          <a:noAutofit/>
        </a:bodyPr>
        <a:lstStyle/>
        <a:p>
          <a:pPr marL="0" lvl="0" indent="0" algn="l" defTabSz="800100">
            <a:lnSpc>
              <a:spcPct val="90000"/>
            </a:lnSpc>
            <a:spcBef>
              <a:spcPct val="0"/>
            </a:spcBef>
            <a:spcAft>
              <a:spcPct val="35000"/>
            </a:spcAft>
            <a:buNone/>
          </a:pPr>
          <a:r>
            <a:rPr lang="en-US" sz="1800" kern="1200" dirty="0"/>
            <a:t>Indicate your current position, department, and when you started in your current rank. </a:t>
          </a:r>
        </a:p>
      </dsp:txBody>
      <dsp:txXfrm>
        <a:off x="934919" y="1013414"/>
        <a:ext cx="8744067" cy="809453"/>
      </dsp:txXfrm>
    </dsp:sp>
    <dsp:sp modelId="{A295251B-CB7C-4E78-9A7B-236481BF2B1E}">
      <dsp:nvSpPr>
        <dsp:cNvPr id="0" name=""/>
        <dsp:cNvSpPr/>
      </dsp:nvSpPr>
      <dsp:spPr>
        <a:xfrm>
          <a:off x="0" y="2025231"/>
          <a:ext cx="9678987" cy="8094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62DEE-A4D1-408D-9DEC-7FF1A7FBAD38}">
      <dsp:nvSpPr>
        <dsp:cNvPr id="0" name=""/>
        <dsp:cNvSpPr/>
      </dsp:nvSpPr>
      <dsp:spPr>
        <a:xfrm>
          <a:off x="244859" y="2207358"/>
          <a:ext cx="445199" cy="445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DC892-9434-4EED-995D-8B7BBD13C62D}">
      <dsp:nvSpPr>
        <dsp:cNvPr id="0" name=""/>
        <dsp:cNvSpPr/>
      </dsp:nvSpPr>
      <dsp:spPr>
        <a:xfrm>
          <a:off x="934919" y="2025231"/>
          <a:ext cx="8744067" cy="8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67" tIns="85667" rIns="85667" bIns="85667" numCol="1" spcCol="1270" anchor="ctr" anchorCtr="0">
          <a:noAutofit/>
        </a:bodyPr>
        <a:lstStyle/>
        <a:p>
          <a:pPr marL="0" lvl="0" indent="0" algn="l" defTabSz="800100">
            <a:lnSpc>
              <a:spcPct val="90000"/>
            </a:lnSpc>
            <a:spcBef>
              <a:spcPct val="0"/>
            </a:spcBef>
            <a:spcAft>
              <a:spcPct val="35000"/>
            </a:spcAft>
            <a:buNone/>
          </a:pPr>
          <a:r>
            <a:rPr lang="en-US" sz="1800" kern="1200" dirty="0"/>
            <a:t>Describe your key roles in your department and school</a:t>
          </a:r>
        </a:p>
      </dsp:txBody>
      <dsp:txXfrm>
        <a:off x="934919" y="2025231"/>
        <a:ext cx="8744067" cy="809453"/>
      </dsp:txXfrm>
    </dsp:sp>
    <dsp:sp modelId="{F83B2A42-F901-41C3-8AEB-524440A33E41}">
      <dsp:nvSpPr>
        <dsp:cNvPr id="0" name=""/>
        <dsp:cNvSpPr/>
      </dsp:nvSpPr>
      <dsp:spPr>
        <a:xfrm>
          <a:off x="0" y="3037049"/>
          <a:ext cx="9678987" cy="8094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2213B-4E21-4F89-9405-0DBE61B6CEEB}">
      <dsp:nvSpPr>
        <dsp:cNvPr id="0" name=""/>
        <dsp:cNvSpPr/>
      </dsp:nvSpPr>
      <dsp:spPr>
        <a:xfrm>
          <a:off x="244859" y="3219176"/>
          <a:ext cx="445199" cy="4451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5B806-A74A-48D0-AAA6-94C02FBF662F}">
      <dsp:nvSpPr>
        <dsp:cNvPr id="0" name=""/>
        <dsp:cNvSpPr/>
      </dsp:nvSpPr>
      <dsp:spPr>
        <a:xfrm>
          <a:off x="934919" y="3037049"/>
          <a:ext cx="8744067" cy="8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67" tIns="85667" rIns="85667" bIns="85667" numCol="1" spcCol="1270" anchor="ctr" anchorCtr="0">
          <a:noAutofit/>
        </a:bodyPr>
        <a:lstStyle/>
        <a:p>
          <a:pPr marL="0" lvl="0" indent="0" algn="l" defTabSz="800100">
            <a:lnSpc>
              <a:spcPct val="90000"/>
            </a:lnSpc>
            <a:spcBef>
              <a:spcPct val="0"/>
            </a:spcBef>
            <a:spcAft>
              <a:spcPct val="35000"/>
            </a:spcAft>
            <a:buNone/>
          </a:pPr>
          <a:r>
            <a:rPr lang="en-US" sz="1800" kern="1200" dirty="0"/>
            <a:t>Summarize your key accomplishments in research, teaching, and service. Specific numbers can help here (# of pubs, grants $, teaching awards, clinical highlights, </a:t>
          </a:r>
          <a:r>
            <a:rPr lang="en-US" sz="1800" kern="1200" dirty="0" err="1"/>
            <a:t>etc</a:t>
          </a:r>
          <a:r>
            <a:rPr lang="en-US" sz="1800" kern="1200" dirty="0"/>
            <a:t>)</a:t>
          </a:r>
        </a:p>
      </dsp:txBody>
      <dsp:txXfrm>
        <a:off x="934919" y="3037049"/>
        <a:ext cx="8744067" cy="8094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2/25/2026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65100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08ED7-D945-A940-99F5-8748DAC3B151}"/>
              </a:ext>
            </a:extLst>
          </p:cNvPr>
          <p:cNvSpPr>
            <a:spLocks noGrp="1"/>
          </p:cNvSpPr>
          <p:nvPr>
            <p:ph type="dt" sz="half" idx="10"/>
          </p:nvPr>
        </p:nvSpPr>
        <p:spPr/>
        <p:txBody>
          <a:bodyPr/>
          <a:lstStyle/>
          <a:p>
            <a:fld id="{09280E5F-D12C-A444-BBF4-54F9CC595B77}" type="datetimeFigureOut">
              <a:rPr lang="en-US" smtClean="0"/>
              <a:t>2/25/2026</a:t>
            </a:fld>
            <a:endParaRPr lang="en-US"/>
          </a:p>
        </p:txBody>
      </p:sp>
      <p:sp>
        <p:nvSpPr>
          <p:cNvPr id="3" name="Footer Placeholder 2">
            <a:extLst>
              <a:ext uri="{FF2B5EF4-FFF2-40B4-BE49-F238E27FC236}">
                <a16:creationId xmlns:a16="http://schemas.microsoft.com/office/drawing/2014/main" id="{5E5F755F-D69C-0B4B-A0E2-5E4DEDDA4D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0716B7-AA5A-324D-8A1A-8E8FAD2CF5C0}"/>
              </a:ext>
            </a:extLst>
          </p:cNvPr>
          <p:cNvSpPr>
            <a:spLocks noGrp="1"/>
          </p:cNvSpPr>
          <p:nvPr>
            <p:ph type="sldNum" sz="quarter" idx="12"/>
          </p:nvPr>
        </p:nvSpPr>
        <p:spPr/>
        <p:txBody>
          <a:bodyPr/>
          <a:lstStyle/>
          <a:p>
            <a:fld id="{EBFFB88E-388A-3345-8BA3-83EC5C5809C3}" type="slidenum">
              <a:rPr lang="en-US" smtClean="0"/>
              <a:t>‹#›</a:t>
            </a:fld>
            <a:endParaRPr lang="en-US"/>
          </a:p>
        </p:txBody>
      </p:sp>
    </p:spTree>
    <p:extLst>
      <p:ext uri="{BB962C8B-B14F-4D97-AF65-F5344CB8AC3E}">
        <p14:creationId xmlns:p14="http://schemas.microsoft.com/office/powerpoint/2010/main" val="95987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 id="2147483908" r:id="rId10"/>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8174" y="688157"/>
            <a:ext cx="7448684" cy="3104058"/>
          </a:xfrm>
        </p:spPr>
        <p:txBody>
          <a:bodyPr>
            <a:normAutofit/>
          </a:bodyPr>
          <a:lstStyle/>
          <a:p>
            <a:pPr algn="ctr"/>
            <a:r>
              <a:rPr lang="en-US" sz="4800" dirty="0"/>
              <a:t>Telling your story: CV and personal statement for promotion</a:t>
            </a:r>
          </a:p>
        </p:txBody>
      </p:sp>
      <p:sp>
        <p:nvSpPr>
          <p:cNvPr id="2" name="TextBox 1">
            <a:extLst>
              <a:ext uri="{FF2B5EF4-FFF2-40B4-BE49-F238E27FC236}">
                <a16:creationId xmlns:a16="http://schemas.microsoft.com/office/drawing/2014/main" id="{04C58C74-9413-B6BB-3541-CFF37653F304}"/>
              </a:ext>
            </a:extLst>
          </p:cNvPr>
          <p:cNvSpPr txBox="1"/>
          <p:nvPr/>
        </p:nvSpPr>
        <p:spPr>
          <a:xfrm>
            <a:off x="1711886" y="4172608"/>
            <a:ext cx="4361259" cy="646331"/>
          </a:xfrm>
          <a:prstGeom prst="rect">
            <a:avLst/>
          </a:prstGeom>
          <a:noFill/>
        </p:spPr>
        <p:txBody>
          <a:bodyPr wrap="none" rtlCol="0">
            <a:spAutoFit/>
          </a:bodyPr>
          <a:lstStyle/>
          <a:p>
            <a:r>
              <a:rPr lang="en-US" dirty="0">
                <a:solidFill>
                  <a:schemeClr val="bg1"/>
                </a:solidFill>
              </a:rPr>
              <a:t>Gustavo Arrizabalaga, PhD</a:t>
            </a:r>
          </a:p>
          <a:p>
            <a:r>
              <a:rPr lang="en-US" dirty="0">
                <a:solidFill>
                  <a:schemeClr val="bg1"/>
                </a:solidFill>
              </a:rPr>
              <a:t>Senior Associate Dean for Faculty Affairs</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631-A350-BD2F-0022-0626085A6F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17299-DB79-22CA-05EC-4BC3B248BE0B}"/>
              </a:ext>
            </a:extLst>
          </p:cNvPr>
          <p:cNvSpPr>
            <a:spLocks noGrp="1"/>
          </p:cNvSpPr>
          <p:nvPr>
            <p:ph type="title"/>
          </p:nvPr>
        </p:nvSpPr>
        <p:spPr/>
        <p:txBody>
          <a:bodyPr/>
          <a:lstStyle/>
          <a:p>
            <a:r>
              <a:rPr lang="en-US" dirty="0"/>
              <a:t>Your CV: service and teaching</a:t>
            </a:r>
          </a:p>
        </p:txBody>
      </p:sp>
      <p:sp>
        <p:nvSpPr>
          <p:cNvPr id="2" name="Text Placeholder 1">
            <a:extLst>
              <a:ext uri="{FF2B5EF4-FFF2-40B4-BE49-F238E27FC236}">
                <a16:creationId xmlns:a16="http://schemas.microsoft.com/office/drawing/2014/main" id="{5D7A6F5F-69E8-EEC7-8B4D-27F32BF87ED8}"/>
              </a:ext>
            </a:extLst>
          </p:cNvPr>
          <p:cNvSpPr>
            <a:spLocks noGrp="1"/>
          </p:cNvSpPr>
          <p:nvPr>
            <p:ph type="body" idx="10"/>
          </p:nvPr>
        </p:nvSpPr>
        <p:spPr>
          <a:xfrm>
            <a:off x="566928" y="2185416"/>
            <a:ext cx="11183638" cy="4350466"/>
          </a:xfrm>
        </p:spPr>
        <p:txBody>
          <a:bodyPr/>
          <a:lstStyle/>
          <a:p>
            <a:pPr>
              <a:spcBef>
                <a:spcPts val="1200"/>
              </a:spcBef>
            </a:pPr>
            <a:r>
              <a:rPr lang="en-US" sz="2400" dirty="0"/>
              <a:t>Divide the service section into 5 categories: service to the profession, university, college, departmental, and community service</a:t>
            </a:r>
          </a:p>
          <a:p>
            <a:pPr>
              <a:spcBef>
                <a:spcPts val="1200"/>
              </a:spcBef>
            </a:pPr>
            <a:r>
              <a:rPr lang="en-US" sz="2400" dirty="0"/>
              <a:t>Divide teaching activities into courses taught (didactic and clinical), research supervision, and mentorship</a:t>
            </a:r>
          </a:p>
          <a:p>
            <a:pPr>
              <a:spcBef>
                <a:spcPts val="1200"/>
              </a:spcBef>
            </a:pPr>
            <a:r>
              <a:rPr lang="en-US" sz="2400" dirty="0"/>
              <a:t>Courses taught should be listed by course with inclusive dates (e.g. from 2018 to now)</a:t>
            </a:r>
          </a:p>
          <a:p>
            <a:pPr>
              <a:spcBef>
                <a:spcPts val="1200"/>
              </a:spcBef>
            </a:pPr>
            <a:r>
              <a:rPr lang="en-US" sz="2400" dirty="0"/>
              <a:t>Useful to include number of contact hours and learners</a:t>
            </a:r>
          </a:p>
          <a:p>
            <a:pPr>
              <a:spcBef>
                <a:spcPts val="1200"/>
              </a:spcBef>
            </a:pPr>
            <a:r>
              <a:rPr lang="en-US" sz="2400" dirty="0"/>
              <a:t>In research supervision, list students and trainees that you have directly supervised (include if they have published, presented, received fellowships, or awards and where they are now if known)</a:t>
            </a:r>
          </a:p>
          <a:p>
            <a:pPr lvl="2">
              <a:spcBef>
                <a:spcPts val="1200"/>
              </a:spcBef>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endParaRPr lang="en-US" sz="2400" dirty="0"/>
          </a:p>
          <a:p>
            <a:pPr>
              <a:spcBef>
                <a:spcPts val="1200"/>
              </a:spcBef>
            </a:pPr>
            <a:endParaRPr lang="en-US" sz="2400" dirty="0"/>
          </a:p>
        </p:txBody>
      </p:sp>
    </p:spTree>
    <p:extLst>
      <p:ext uri="{BB962C8B-B14F-4D97-AF65-F5344CB8AC3E}">
        <p14:creationId xmlns:p14="http://schemas.microsoft.com/office/powerpoint/2010/main" val="265845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FC0FC-2544-4C78-5F77-A8C2207954C5}"/>
              </a:ext>
            </a:extLst>
          </p:cNvPr>
          <p:cNvSpPr>
            <a:spLocks noGrp="1"/>
          </p:cNvSpPr>
          <p:nvPr>
            <p:ph type="title"/>
          </p:nvPr>
        </p:nvSpPr>
        <p:spPr/>
        <p:txBody>
          <a:bodyPr/>
          <a:lstStyle/>
          <a:p>
            <a:r>
              <a:rPr lang="en-US" dirty="0"/>
              <a:t>Examples of teaching sections:</a:t>
            </a:r>
          </a:p>
        </p:txBody>
      </p:sp>
      <p:sp>
        <p:nvSpPr>
          <p:cNvPr id="5" name="Rectangle 1">
            <a:extLst>
              <a:ext uri="{FF2B5EF4-FFF2-40B4-BE49-F238E27FC236}">
                <a16:creationId xmlns:a16="http://schemas.microsoft.com/office/drawing/2014/main" id="{64EF87B1-8706-138D-6872-8F4CDF5DE7E0}"/>
              </a:ext>
            </a:extLst>
          </p:cNvPr>
          <p:cNvSpPr>
            <a:spLocks noGrp="1" noChangeArrowheads="1"/>
          </p:cNvSpPr>
          <p:nvPr>
            <p:ph type="body" idx="10"/>
          </p:nvPr>
        </p:nvSpPr>
        <p:spPr bwMode="auto">
          <a:xfrm>
            <a:off x="751659" y="1926202"/>
            <a:ext cx="5513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a:t>Your teaching section could look like this: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endParaRPr>
          </a:p>
        </p:txBody>
      </p:sp>
      <p:graphicFrame>
        <p:nvGraphicFramePr>
          <p:cNvPr id="4" name="Table 3">
            <a:extLst>
              <a:ext uri="{FF2B5EF4-FFF2-40B4-BE49-F238E27FC236}">
                <a16:creationId xmlns:a16="http://schemas.microsoft.com/office/drawing/2014/main" id="{58A53836-300E-AB0E-BDDC-1DF3EC9DB6F7}"/>
              </a:ext>
            </a:extLst>
          </p:cNvPr>
          <p:cNvGraphicFramePr>
            <a:graphicFrameLocks noGrp="1"/>
          </p:cNvGraphicFramePr>
          <p:nvPr>
            <p:extLst>
              <p:ext uri="{D42A27DB-BD31-4B8C-83A1-F6EECF244321}">
                <p14:modId xmlns:p14="http://schemas.microsoft.com/office/powerpoint/2010/main" val="273342584"/>
              </p:ext>
            </p:extLst>
          </p:nvPr>
        </p:nvGraphicFramePr>
        <p:xfrm>
          <a:off x="1909664" y="2739667"/>
          <a:ext cx="8141974" cy="3460068"/>
        </p:xfrm>
        <a:graphic>
          <a:graphicData uri="http://schemas.openxmlformats.org/drawingml/2006/table">
            <a:tbl>
              <a:tblPr firstRow="1" firstCol="1" bandRow="1">
                <a:tableStyleId>{5C22544A-7EE6-4342-B048-85BDC9FD1C3A}</a:tableStyleId>
              </a:tblPr>
              <a:tblGrid>
                <a:gridCol w="2620082">
                  <a:extLst>
                    <a:ext uri="{9D8B030D-6E8A-4147-A177-3AD203B41FA5}">
                      <a16:colId xmlns:a16="http://schemas.microsoft.com/office/drawing/2014/main" val="926026520"/>
                    </a:ext>
                  </a:extLst>
                </a:gridCol>
                <a:gridCol w="2665592">
                  <a:extLst>
                    <a:ext uri="{9D8B030D-6E8A-4147-A177-3AD203B41FA5}">
                      <a16:colId xmlns:a16="http://schemas.microsoft.com/office/drawing/2014/main" val="1548196322"/>
                    </a:ext>
                  </a:extLst>
                </a:gridCol>
                <a:gridCol w="952100">
                  <a:extLst>
                    <a:ext uri="{9D8B030D-6E8A-4147-A177-3AD203B41FA5}">
                      <a16:colId xmlns:a16="http://schemas.microsoft.com/office/drawing/2014/main" val="2264727432"/>
                    </a:ext>
                  </a:extLst>
                </a:gridCol>
                <a:gridCol w="952100">
                  <a:extLst>
                    <a:ext uri="{9D8B030D-6E8A-4147-A177-3AD203B41FA5}">
                      <a16:colId xmlns:a16="http://schemas.microsoft.com/office/drawing/2014/main" val="1818136690"/>
                    </a:ext>
                  </a:extLst>
                </a:gridCol>
                <a:gridCol w="952100">
                  <a:extLst>
                    <a:ext uri="{9D8B030D-6E8A-4147-A177-3AD203B41FA5}">
                      <a16:colId xmlns:a16="http://schemas.microsoft.com/office/drawing/2014/main" val="66725441"/>
                    </a:ext>
                  </a:extLst>
                </a:gridCol>
              </a:tblGrid>
              <a:tr h="781329">
                <a:tc>
                  <a:txBody>
                    <a:bodyPr/>
                    <a:lstStyle/>
                    <a:p>
                      <a:pPr marL="0" marR="0">
                        <a:lnSpc>
                          <a:spcPct val="115000"/>
                        </a:lnSpc>
                        <a:spcAft>
                          <a:spcPts val="1000"/>
                        </a:spcAft>
                      </a:pPr>
                      <a:r>
                        <a:rPr lang="en-US" sz="1100" dirty="0">
                          <a:solidFill>
                            <a:schemeClr val="accent2">
                              <a:lumMod val="40000"/>
                              <a:lumOff val="60000"/>
                            </a:schemeClr>
                          </a:solidFill>
                          <a:effectLst/>
                        </a:rPr>
                        <a:t>Course</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accent2">
                              <a:lumMod val="40000"/>
                              <a:lumOff val="60000"/>
                            </a:schemeClr>
                          </a:solidFill>
                          <a:effectLst/>
                        </a:rPr>
                        <a:t>Topic</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accent2">
                              <a:lumMod val="40000"/>
                              <a:lumOff val="60000"/>
                            </a:schemeClr>
                          </a:solidFill>
                          <a:effectLst/>
                        </a:rPr>
                        <a:t>Date</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accent2">
                              <a:lumMod val="40000"/>
                              <a:lumOff val="60000"/>
                            </a:schemeClr>
                          </a:solidFill>
                          <a:effectLst/>
                        </a:rPr>
                        <a:t># of trainees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accent2">
                              <a:lumMod val="40000"/>
                              <a:lumOff val="60000"/>
                            </a:schemeClr>
                          </a:solidFill>
                          <a:effectLst/>
                        </a:rPr>
                        <a:t># of in-class contact hours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2804058354"/>
                  </a:ext>
                </a:extLst>
              </a:tr>
              <a:tr h="395866">
                <a:tc>
                  <a:txBody>
                    <a:bodyPr/>
                    <a:lstStyle/>
                    <a:p>
                      <a:pPr marL="0" marR="0">
                        <a:lnSpc>
                          <a:spcPct val="115000"/>
                        </a:lnSpc>
                        <a:spcAft>
                          <a:spcPts val="1000"/>
                        </a:spcAft>
                      </a:pPr>
                      <a:r>
                        <a:rPr lang="en-US" sz="1100" dirty="0">
                          <a:solidFill>
                            <a:schemeClr val="accent2">
                              <a:lumMod val="40000"/>
                              <a:lumOff val="60000"/>
                            </a:schemeClr>
                          </a:solidFill>
                          <a:effectLst/>
                        </a:rPr>
                        <a:t>Pediatric Hematology/Oncology Fellow Lectures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Non-Hodgkin Lymphoma</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3/12/2021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4217633575"/>
                  </a:ext>
                </a:extLst>
              </a:tr>
              <a:tr h="402367">
                <a:tc>
                  <a:txBody>
                    <a:bodyPr/>
                    <a:lstStyle/>
                    <a:p>
                      <a:pPr marL="0" marR="0">
                        <a:lnSpc>
                          <a:spcPct val="115000"/>
                        </a:lnSpc>
                        <a:spcAft>
                          <a:spcPts val="1000"/>
                        </a:spcAft>
                      </a:pPr>
                      <a:r>
                        <a:rPr lang="en-US" sz="1100" dirty="0">
                          <a:solidFill>
                            <a:schemeClr val="accent2">
                              <a:lumMod val="40000"/>
                              <a:lumOff val="60000"/>
                            </a:schemeClr>
                          </a:solidFill>
                          <a:effectLst/>
                        </a:rPr>
                        <a:t>Pediatric Hematology/Oncology Fellow Lectures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tx1">
                              <a:lumMod val="50000"/>
                            </a:schemeClr>
                          </a:solidFill>
                          <a:effectLst/>
                        </a:rPr>
                        <a:t>Pediatric </a:t>
                      </a:r>
                      <a:r>
                        <a:rPr lang="en-US" sz="1100" dirty="0" err="1">
                          <a:solidFill>
                            <a:schemeClr val="tx1">
                              <a:lumMod val="50000"/>
                            </a:schemeClr>
                          </a:solidFill>
                          <a:effectLst/>
                        </a:rPr>
                        <a:t>Neurooncology</a:t>
                      </a:r>
                      <a:endParaRPr lang="en-US" sz="14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10/23/2020</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2</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2066012804"/>
                  </a:ext>
                </a:extLst>
              </a:tr>
              <a:tr h="183196">
                <a:tc>
                  <a:txBody>
                    <a:bodyPr/>
                    <a:lstStyle/>
                    <a:p>
                      <a:pPr marL="0" marR="0">
                        <a:lnSpc>
                          <a:spcPct val="115000"/>
                        </a:lnSpc>
                        <a:spcAft>
                          <a:spcPts val="1000"/>
                        </a:spcAft>
                      </a:pPr>
                      <a:r>
                        <a:rPr lang="en-US" sz="1100" dirty="0">
                          <a:solidFill>
                            <a:schemeClr val="accent2">
                              <a:lumMod val="40000"/>
                              <a:lumOff val="60000"/>
                            </a:schemeClr>
                          </a:solidFill>
                          <a:effectLst/>
                        </a:rPr>
                        <a:t>Pediatric Resident Lecture Series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tx1">
                              <a:lumMod val="50000"/>
                            </a:schemeClr>
                          </a:solidFill>
                          <a:effectLst/>
                        </a:rPr>
                        <a:t>Pediatric </a:t>
                      </a:r>
                      <a:r>
                        <a:rPr lang="en-US" sz="1100" dirty="0" err="1">
                          <a:solidFill>
                            <a:schemeClr val="tx1">
                              <a:lumMod val="50000"/>
                            </a:schemeClr>
                          </a:solidFill>
                          <a:effectLst/>
                        </a:rPr>
                        <a:t>Neurooncology</a:t>
                      </a:r>
                      <a:endParaRPr lang="en-US" sz="14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tx1">
                              <a:lumMod val="50000"/>
                            </a:schemeClr>
                          </a:solidFill>
                          <a:effectLst/>
                        </a:rPr>
                        <a:t>6/11/2020</a:t>
                      </a:r>
                      <a:endParaRPr lang="en-US" sz="14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45</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1256919311"/>
                  </a:ext>
                </a:extLst>
              </a:tr>
              <a:tr h="382574">
                <a:tc>
                  <a:txBody>
                    <a:bodyPr/>
                    <a:lstStyle/>
                    <a:p>
                      <a:pPr marL="0" marR="0">
                        <a:lnSpc>
                          <a:spcPct val="115000"/>
                        </a:lnSpc>
                        <a:spcAft>
                          <a:spcPts val="1000"/>
                        </a:spcAft>
                      </a:pPr>
                      <a:r>
                        <a:rPr lang="en-US" sz="1100" dirty="0">
                          <a:solidFill>
                            <a:schemeClr val="accent2">
                              <a:lumMod val="40000"/>
                              <a:lumOff val="60000"/>
                            </a:schemeClr>
                          </a:solidFill>
                          <a:effectLst/>
                        </a:rPr>
                        <a:t>Pediatric Hematology/Oncology Fellow Lectures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Work-up of a New Leukemia Patient</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9/6/2019</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2</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3482078841"/>
                  </a:ext>
                </a:extLst>
              </a:tr>
              <a:tr h="382574">
                <a:tc>
                  <a:txBody>
                    <a:bodyPr/>
                    <a:lstStyle/>
                    <a:p>
                      <a:pPr marL="0" marR="0">
                        <a:lnSpc>
                          <a:spcPct val="115000"/>
                        </a:lnSpc>
                        <a:spcAft>
                          <a:spcPts val="1000"/>
                        </a:spcAft>
                      </a:pPr>
                      <a:r>
                        <a:rPr lang="en-US" sz="1100" dirty="0">
                          <a:solidFill>
                            <a:schemeClr val="accent2">
                              <a:lumMod val="40000"/>
                              <a:lumOff val="60000"/>
                            </a:schemeClr>
                          </a:solidFill>
                          <a:effectLst/>
                        </a:rPr>
                        <a:t>Pediatric Hematology/Oncology Fellow Lectures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Immunotherapy for Pediatric Malignancies, Part 2</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8/9/2019</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2</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315959814"/>
                  </a:ext>
                </a:extLst>
              </a:tr>
              <a:tr h="382574">
                <a:tc>
                  <a:txBody>
                    <a:bodyPr/>
                    <a:lstStyle/>
                    <a:p>
                      <a:pPr marL="0" marR="0">
                        <a:lnSpc>
                          <a:spcPct val="115000"/>
                        </a:lnSpc>
                        <a:spcAft>
                          <a:spcPts val="1000"/>
                        </a:spcAft>
                      </a:pPr>
                      <a:r>
                        <a:rPr lang="en-US" sz="1100" dirty="0">
                          <a:solidFill>
                            <a:schemeClr val="accent2">
                              <a:lumMod val="40000"/>
                              <a:lumOff val="60000"/>
                            </a:schemeClr>
                          </a:solidFill>
                          <a:effectLst/>
                        </a:rPr>
                        <a:t>Pediatric Hematology/Oncology Fellow Lectures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Immunotherapy for Pediatric Malignancies, Part 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5/17/2019</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3</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1267961541"/>
                  </a:ext>
                </a:extLst>
              </a:tr>
              <a:tr h="183196">
                <a:tc>
                  <a:txBody>
                    <a:bodyPr/>
                    <a:lstStyle/>
                    <a:p>
                      <a:pPr marL="0" marR="0">
                        <a:lnSpc>
                          <a:spcPct val="115000"/>
                        </a:lnSpc>
                        <a:spcAft>
                          <a:spcPts val="1000"/>
                        </a:spcAft>
                      </a:pPr>
                      <a:r>
                        <a:rPr lang="en-US" sz="1100" dirty="0">
                          <a:solidFill>
                            <a:schemeClr val="accent2">
                              <a:lumMod val="40000"/>
                              <a:lumOff val="60000"/>
                            </a:schemeClr>
                          </a:solidFill>
                          <a:effectLst/>
                        </a:rPr>
                        <a:t>Pediatric Resident Lecture Series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Pediatric Leukemia</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2/14/2019</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45</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1629060317"/>
                  </a:ext>
                </a:extLst>
              </a:tr>
              <a:tr h="183196">
                <a:tc>
                  <a:txBody>
                    <a:bodyPr/>
                    <a:lstStyle/>
                    <a:p>
                      <a:pPr marL="0" marR="0">
                        <a:lnSpc>
                          <a:spcPct val="115000"/>
                        </a:lnSpc>
                        <a:spcAft>
                          <a:spcPts val="1000"/>
                        </a:spcAft>
                      </a:pPr>
                      <a:r>
                        <a:rPr lang="en-US" sz="1100" dirty="0">
                          <a:solidFill>
                            <a:schemeClr val="accent2">
                              <a:lumMod val="40000"/>
                              <a:lumOff val="60000"/>
                            </a:schemeClr>
                          </a:solidFill>
                          <a:effectLst/>
                        </a:rPr>
                        <a:t>Pediatric Resident Lecture Series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Leukemia and Lymphoma</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2/11/2016</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45</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1</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1305141901"/>
                  </a:ext>
                </a:extLst>
              </a:tr>
              <a:tr h="183196">
                <a:tc>
                  <a:txBody>
                    <a:bodyPr/>
                    <a:lstStyle/>
                    <a:p>
                      <a:pPr marL="0" marR="0">
                        <a:lnSpc>
                          <a:spcPct val="115000"/>
                        </a:lnSpc>
                        <a:spcAft>
                          <a:spcPts val="1000"/>
                        </a:spcAft>
                      </a:pPr>
                      <a:r>
                        <a:rPr lang="en-US" sz="1100" dirty="0">
                          <a:solidFill>
                            <a:schemeClr val="accent2">
                              <a:lumMod val="40000"/>
                              <a:lumOff val="60000"/>
                            </a:schemeClr>
                          </a:solidFill>
                          <a:effectLst/>
                        </a:rPr>
                        <a:t>Pediatric Resident Lecture Series</a:t>
                      </a:r>
                      <a:endParaRPr lang="en-US" sz="1400" dirty="0">
                        <a:solidFill>
                          <a:schemeClr val="accent2">
                            <a:lumMod val="40000"/>
                            <a:lumOff val="6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Leukemia</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4/10/2014</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a:solidFill>
                            <a:schemeClr val="tx1">
                              <a:lumMod val="50000"/>
                            </a:schemeClr>
                          </a:solidFill>
                          <a:effectLst/>
                        </a:rPr>
                        <a:t>45</a:t>
                      </a:r>
                      <a:endParaRPr lang="en-US" sz="140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tc>
                  <a:txBody>
                    <a:bodyPr/>
                    <a:lstStyle/>
                    <a:p>
                      <a:pPr marL="0" marR="0">
                        <a:lnSpc>
                          <a:spcPct val="115000"/>
                        </a:lnSpc>
                        <a:spcAft>
                          <a:spcPts val="1000"/>
                        </a:spcAft>
                      </a:pPr>
                      <a:r>
                        <a:rPr lang="en-US" sz="1100" dirty="0">
                          <a:solidFill>
                            <a:schemeClr val="tx1">
                              <a:lumMod val="50000"/>
                            </a:schemeClr>
                          </a:solidFill>
                          <a:effectLst/>
                        </a:rPr>
                        <a:t>1</a:t>
                      </a:r>
                      <a:endParaRPr lang="en-US" sz="14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8017" marR="78017" marT="0" marB="0"/>
                </a:tc>
                <a:extLst>
                  <a:ext uri="{0D108BD9-81ED-4DB2-BD59-A6C34878D82A}">
                    <a16:rowId xmlns:a16="http://schemas.microsoft.com/office/drawing/2014/main" val="3442372430"/>
                  </a:ext>
                </a:extLst>
              </a:tr>
            </a:tbl>
          </a:graphicData>
        </a:graphic>
      </p:graphicFrame>
    </p:spTree>
    <p:extLst>
      <p:ext uri="{BB962C8B-B14F-4D97-AF65-F5344CB8AC3E}">
        <p14:creationId xmlns:p14="http://schemas.microsoft.com/office/powerpoint/2010/main" val="3477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3F6F99-A464-0090-8628-28FCB85EF015}"/>
              </a:ext>
            </a:extLst>
          </p:cNvPr>
          <p:cNvSpPr>
            <a:spLocks noGrp="1"/>
          </p:cNvSpPr>
          <p:nvPr>
            <p:ph type="title"/>
          </p:nvPr>
        </p:nvSpPr>
        <p:spPr/>
        <p:txBody>
          <a:bodyPr/>
          <a:lstStyle/>
          <a:p>
            <a:r>
              <a:rPr lang="en-US" dirty="0"/>
              <a:t>Teaching section examples, cont.</a:t>
            </a:r>
          </a:p>
        </p:txBody>
      </p:sp>
      <p:graphicFrame>
        <p:nvGraphicFramePr>
          <p:cNvPr id="5" name="Table 4">
            <a:extLst>
              <a:ext uri="{FF2B5EF4-FFF2-40B4-BE49-F238E27FC236}">
                <a16:creationId xmlns:a16="http://schemas.microsoft.com/office/drawing/2014/main" id="{20DEA9BD-FA73-F535-1751-369712FFE798}"/>
              </a:ext>
            </a:extLst>
          </p:cNvPr>
          <p:cNvGraphicFramePr>
            <a:graphicFrameLocks noGrp="1"/>
          </p:cNvGraphicFramePr>
          <p:nvPr>
            <p:extLst>
              <p:ext uri="{D42A27DB-BD31-4B8C-83A1-F6EECF244321}">
                <p14:modId xmlns:p14="http://schemas.microsoft.com/office/powerpoint/2010/main" val="3612432196"/>
              </p:ext>
            </p:extLst>
          </p:nvPr>
        </p:nvGraphicFramePr>
        <p:xfrm>
          <a:off x="192631" y="2319338"/>
          <a:ext cx="5903369" cy="3814763"/>
        </p:xfrm>
        <a:graphic>
          <a:graphicData uri="http://schemas.openxmlformats.org/drawingml/2006/table">
            <a:tbl>
              <a:tblPr firstRow="1" firstCol="1" bandRow="1"/>
              <a:tblGrid>
                <a:gridCol w="746576">
                  <a:extLst>
                    <a:ext uri="{9D8B030D-6E8A-4147-A177-3AD203B41FA5}">
                      <a16:colId xmlns:a16="http://schemas.microsoft.com/office/drawing/2014/main" val="2985823847"/>
                    </a:ext>
                  </a:extLst>
                </a:gridCol>
                <a:gridCol w="1255331">
                  <a:extLst>
                    <a:ext uri="{9D8B030D-6E8A-4147-A177-3AD203B41FA5}">
                      <a16:colId xmlns:a16="http://schemas.microsoft.com/office/drawing/2014/main" val="3189874771"/>
                    </a:ext>
                  </a:extLst>
                </a:gridCol>
                <a:gridCol w="650244">
                  <a:extLst>
                    <a:ext uri="{9D8B030D-6E8A-4147-A177-3AD203B41FA5}">
                      <a16:colId xmlns:a16="http://schemas.microsoft.com/office/drawing/2014/main" val="2586396053"/>
                    </a:ext>
                  </a:extLst>
                </a:gridCol>
                <a:gridCol w="3251218">
                  <a:extLst>
                    <a:ext uri="{9D8B030D-6E8A-4147-A177-3AD203B41FA5}">
                      <a16:colId xmlns:a16="http://schemas.microsoft.com/office/drawing/2014/main" val="1652306075"/>
                    </a:ext>
                  </a:extLst>
                </a:gridCol>
              </a:tblGrid>
              <a:tr h="346797">
                <a:tc>
                  <a:txBody>
                    <a:bodyPr/>
                    <a:lstStyle/>
                    <a:p>
                      <a:pPr marL="0" marR="0" algn="ctr"/>
                      <a:r>
                        <a:rPr lang="en-US" sz="1100" b="1">
                          <a:solidFill>
                            <a:srgbClr val="000000"/>
                          </a:solidFill>
                          <a:effectLst/>
                          <a:latin typeface="Times New Roman" panose="02020603050405020304" pitchFamily="18" charset="0"/>
                          <a:ea typeface="Times New Roman" panose="02020603050405020304" pitchFamily="18" charset="0"/>
                        </a:rPr>
                        <a:t>Course #</a:t>
                      </a:r>
                      <a:endParaRPr lang="en-US" sz="1100">
                        <a:solidFill>
                          <a:srgbClr val="000000"/>
                        </a:solidFill>
                        <a:effectLst/>
                        <a:latin typeface="Times New Roman" panose="02020603050405020304" pitchFamily="18" charset="0"/>
                        <a:ea typeface="Times New Roman" panose="02020603050405020304" pitchFamily="18" charset="0"/>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b="1">
                          <a:solidFill>
                            <a:srgbClr val="000000"/>
                          </a:solidFill>
                          <a:effectLst/>
                          <a:latin typeface="Times New Roman" panose="02020603050405020304" pitchFamily="18" charset="0"/>
                          <a:ea typeface="Times New Roman" panose="02020603050405020304" pitchFamily="18" charset="0"/>
                        </a:rPr>
                        <a:t>Name</a:t>
                      </a:r>
                      <a:endParaRPr lang="en-US" sz="1100">
                        <a:solidFill>
                          <a:srgbClr val="000000"/>
                        </a:solidFill>
                        <a:effectLst/>
                        <a:latin typeface="Times New Roman" panose="02020603050405020304" pitchFamily="18" charset="0"/>
                        <a:ea typeface="Times New Roman" panose="02020603050405020304" pitchFamily="18" charset="0"/>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b="1">
                          <a:solidFill>
                            <a:srgbClr val="000000"/>
                          </a:solidFill>
                          <a:effectLst/>
                          <a:latin typeface="Times New Roman" panose="02020603050405020304" pitchFamily="18" charset="0"/>
                          <a:ea typeface="Times New Roman" panose="02020603050405020304" pitchFamily="18" charset="0"/>
                        </a:rPr>
                        <a:t>Semester</a:t>
                      </a:r>
                      <a:endParaRPr lang="en-US" sz="1100">
                        <a:solidFill>
                          <a:srgbClr val="000000"/>
                        </a:solidFill>
                        <a:effectLst/>
                        <a:latin typeface="Times New Roman" panose="02020603050405020304" pitchFamily="18" charset="0"/>
                        <a:ea typeface="Times New Roman" panose="02020603050405020304" pitchFamily="18" charset="0"/>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b="1" dirty="0">
                          <a:solidFill>
                            <a:srgbClr val="000000"/>
                          </a:solidFill>
                          <a:effectLst/>
                          <a:latin typeface="Times New Roman" panose="02020603050405020304" pitchFamily="18" charset="0"/>
                          <a:ea typeface="Times New Roman" panose="02020603050405020304" pitchFamily="18" charset="0"/>
                        </a:rPr>
                        <a:t>Notes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885015"/>
                  </a:ext>
                </a:extLst>
              </a:tr>
              <a:tr h="866991">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BSC 1005</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Big Ideas in Biology</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S 2018</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2018</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2019</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2019</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New course</a:t>
                      </a:r>
                    </a:p>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Received Global Learning designation</a:t>
                      </a:r>
                    </a:p>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Received LA funding for 3 semesters</a:t>
                      </a:r>
                    </a:p>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Implemented active learning</a:t>
                      </a:r>
                    </a:p>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Published curriculum and data</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167384"/>
                  </a:ext>
                </a:extLst>
              </a:tr>
              <a:tr h="520195">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BSC 3930</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Discovery 2</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S 2018</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2018</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2019</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New course</a:t>
                      </a:r>
                    </a:p>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Implemented active learning</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347280"/>
                  </a:ext>
                </a:extLst>
              </a:tr>
              <a:tr h="346797">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BSC 3910</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Research Methods</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F 2017</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Course redesign</a:t>
                      </a:r>
                    </a:p>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Implemented active learning</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756130"/>
                  </a:ext>
                </a:extLst>
              </a:tr>
              <a:tr h="1040390">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BSC 4931</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Senior Seminar</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S 2020</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2020</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2021</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S2022</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2022</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2023</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Course redesign</a:t>
                      </a:r>
                    </a:p>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Implemented active learning</a:t>
                      </a:r>
                    </a:p>
                    <a:p>
                      <a:pPr marL="342900" marR="0" lvl="0" indent="-342900">
                        <a:buFont typeface="Symbol" panose="05050102010706020507" pitchFamily="18" charset="2"/>
                        <a:buChar char=""/>
                      </a:pPr>
                      <a:r>
                        <a:rPr lang="en-US" sz="1100">
                          <a:solidFill>
                            <a:srgbClr val="000000"/>
                          </a:solidFill>
                          <a:effectLst/>
                          <a:latin typeface="Times New Roman" panose="02020603050405020304" pitchFamily="18" charset="0"/>
                          <a:ea typeface="Times New Roman" panose="02020603050405020304" pitchFamily="18" charset="0"/>
                        </a:rPr>
                        <a:t>Published curriculum and data </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21483"/>
                  </a:ext>
                </a:extLst>
              </a:tr>
              <a:tr h="693593">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BSC 3848</a:t>
                      </a:r>
                    </a:p>
                    <a:p>
                      <a:pPr marL="0" marR="0" algn="ctr"/>
                      <a:r>
                        <a:rPr lang="en-US" sz="1100">
                          <a:solidFill>
                            <a:srgbClr val="000000"/>
                          </a:solidFill>
                          <a:effectLst/>
                          <a:latin typeface="Times New Roman" panose="02020603050405020304" pitchFamily="18" charset="0"/>
                          <a:ea typeface="Times New Roman" panose="02020603050405020304" pitchFamily="18" charset="0"/>
                        </a:rPr>
                        <a:t> </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Scientific Literacy: Integrating Biological Content and Skills</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r>
                        <a:rPr lang="en-US" sz="1100">
                          <a:solidFill>
                            <a:srgbClr val="000000"/>
                          </a:solidFill>
                          <a:effectLst/>
                          <a:latin typeface="Times New Roman" panose="02020603050405020304" pitchFamily="18" charset="0"/>
                          <a:ea typeface="Times New Roman" panose="02020603050405020304" pitchFamily="18" charset="0"/>
                        </a:rPr>
                        <a:t>F 2021</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2022</a:t>
                      </a:r>
                    </a:p>
                    <a:p>
                      <a:pPr marL="0" marR="0" algn="ctr"/>
                      <a:r>
                        <a:rPr lang="en-US" sz="1100">
                          <a:solidFill>
                            <a:srgbClr val="000000"/>
                          </a:solidFill>
                          <a:effectLst/>
                          <a:latin typeface="Times New Roman" panose="02020603050405020304" pitchFamily="18" charset="0"/>
                          <a:ea typeface="Times New Roman" panose="02020603050405020304" pitchFamily="18" charset="0"/>
                        </a:rPr>
                        <a:t>F 2022</a:t>
                      </a:r>
                    </a:p>
                    <a:p>
                      <a:pPr marL="0" marR="0" algn="ctr"/>
                      <a:r>
                        <a:rPr lang="en-US" sz="1100">
                          <a:solidFill>
                            <a:srgbClr val="000000"/>
                          </a:solidFill>
                          <a:effectLst/>
                          <a:latin typeface="Times New Roman" panose="02020603050405020304" pitchFamily="18" charset="0"/>
                          <a:ea typeface="Times New Roman" panose="02020603050405020304" pitchFamily="18" charset="0"/>
                        </a:rPr>
                        <a:t>S 2023</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New course</a:t>
                      </a:r>
                    </a:p>
                    <a:p>
                      <a:pPr marL="342900" marR="0" lvl="0" indent="-342900">
                        <a:buFont typeface="Symbol" panose="05050102010706020507" pitchFamily="18" charset="2"/>
                        <a:buChar char=""/>
                      </a:pPr>
                      <a:r>
                        <a:rPr lang="en-US" sz="1100" dirty="0">
                          <a:solidFill>
                            <a:srgbClr val="000000"/>
                          </a:solidFill>
                          <a:effectLst/>
                          <a:latin typeface="Times New Roman" panose="02020603050405020304" pitchFamily="18" charset="0"/>
                          <a:ea typeface="Times New Roman" panose="02020603050405020304" pitchFamily="18" charset="0"/>
                        </a:rPr>
                        <a:t>Designed to be online, asynchronous </a:t>
                      </a:r>
                    </a:p>
                  </a:txBody>
                  <a:tcPr marL="65024" marR="65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5712939"/>
                  </a:ext>
                </a:extLst>
              </a:tr>
            </a:tbl>
          </a:graphicData>
        </a:graphic>
      </p:graphicFrame>
      <p:pic>
        <p:nvPicPr>
          <p:cNvPr id="10" name="Picture 9" descr="Screenshot of a text document listing medical student lectures from 2006 to 2018, including titles like &quot;Surviving to Thriving,&quot; &quot;Mindfulness and Thriving,&quot; and &quot;Resiliency and Appreciative Inquiry,&quot; all labeled as CAPSTONE or MED courses with course codes. The text notes monthly sessions with an average attendance of 10-12 students each year.">
            <a:extLst>
              <a:ext uri="{FF2B5EF4-FFF2-40B4-BE49-F238E27FC236}">
                <a16:creationId xmlns:a16="http://schemas.microsoft.com/office/drawing/2014/main" id="{3718DCF7-F262-B650-4BF1-923FBFF3DD5F}"/>
              </a:ext>
            </a:extLst>
          </p:cNvPr>
          <p:cNvPicPr>
            <a:picLocks noChangeAspect="1"/>
          </p:cNvPicPr>
          <p:nvPr/>
        </p:nvPicPr>
        <p:blipFill>
          <a:blip r:embed="rId2"/>
          <a:stretch>
            <a:fillRect/>
          </a:stretch>
        </p:blipFill>
        <p:spPr>
          <a:xfrm>
            <a:off x="6096000" y="2099019"/>
            <a:ext cx="6019800" cy="1657435"/>
          </a:xfrm>
          <a:prstGeom prst="rect">
            <a:avLst/>
          </a:prstGeom>
        </p:spPr>
      </p:pic>
      <p:sp>
        <p:nvSpPr>
          <p:cNvPr id="13" name="Arrow: Left 12" descr="arrow">
            <a:extLst>
              <a:ext uri="{FF2B5EF4-FFF2-40B4-BE49-F238E27FC236}">
                <a16:creationId xmlns:a16="http://schemas.microsoft.com/office/drawing/2014/main" id="{6EA514C0-B2BF-5A1F-E5CC-E172DE80A583}"/>
              </a:ext>
            </a:extLst>
          </p:cNvPr>
          <p:cNvSpPr/>
          <p:nvPr/>
        </p:nvSpPr>
        <p:spPr>
          <a:xfrm>
            <a:off x="10671048" y="2319338"/>
            <a:ext cx="1042416" cy="24098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able listing medical student teaching activities from 2016 to 2019, including facilitator/debriefer roles and specific forums or courses. Details highlight sessions on inter-professional strategies and communication simulations with UB Health Professional Schools and 3rd-year medical students.">
            <a:extLst>
              <a:ext uri="{FF2B5EF4-FFF2-40B4-BE49-F238E27FC236}">
                <a16:creationId xmlns:a16="http://schemas.microsoft.com/office/drawing/2014/main" id="{AF8DE3DE-4C01-E6B4-C9FE-2EAE479E091D}"/>
              </a:ext>
            </a:extLst>
          </p:cNvPr>
          <p:cNvPicPr>
            <a:picLocks noChangeAspect="1"/>
          </p:cNvPicPr>
          <p:nvPr/>
        </p:nvPicPr>
        <p:blipFill>
          <a:blip r:embed="rId3"/>
          <a:stretch>
            <a:fillRect/>
          </a:stretch>
        </p:blipFill>
        <p:spPr>
          <a:xfrm>
            <a:off x="6356054" y="4241704"/>
            <a:ext cx="5759746" cy="1892397"/>
          </a:xfrm>
          <a:prstGeom prst="rect">
            <a:avLst/>
          </a:prstGeom>
        </p:spPr>
      </p:pic>
      <p:sp>
        <p:nvSpPr>
          <p:cNvPr id="14" name="Arrow: Up 13" descr="arrow">
            <a:extLst>
              <a:ext uri="{FF2B5EF4-FFF2-40B4-BE49-F238E27FC236}">
                <a16:creationId xmlns:a16="http://schemas.microsoft.com/office/drawing/2014/main" id="{3846C7DF-3CC8-B129-F48A-0A3C70895002}"/>
              </a:ext>
            </a:extLst>
          </p:cNvPr>
          <p:cNvSpPr/>
          <p:nvPr/>
        </p:nvSpPr>
        <p:spPr>
          <a:xfrm>
            <a:off x="6720840" y="6134101"/>
            <a:ext cx="256032" cy="48525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82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00AED-AC87-1E60-09F2-03CDA765EDAE}"/>
              </a:ext>
            </a:extLst>
          </p:cNvPr>
          <p:cNvSpPr>
            <a:spLocks noGrp="1"/>
          </p:cNvSpPr>
          <p:nvPr>
            <p:ph type="title"/>
          </p:nvPr>
        </p:nvSpPr>
        <p:spPr>
          <a:xfrm>
            <a:off x="569468" y="1325217"/>
            <a:ext cx="10515600" cy="716084"/>
          </a:xfrm>
        </p:spPr>
        <p:txBody>
          <a:bodyPr/>
          <a:lstStyle/>
          <a:p>
            <a:r>
              <a:rPr lang="en-US" dirty="0"/>
              <a:t>Teaching examples, cont.</a:t>
            </a:r>
          </a:p>
        </p:txBody>
      </p:sp>
      <p:sp>
        <p:nvSpPr>
          <p:cNvPr id="2" name="Text Placeholder 1">
            <a:extLst>
              <a:ext uri="{FF2B5EF4-FFF2-40B4-BE49-F238E27FC236}">
                <a16:creationId xmlns:a16="http://schemas.microsoft.com/office/drawing/2014/main" id="{60B07943-18F7-EC1A-EBB0-157DDB771A0A}"/>
              </a:ext>
            </a:extLst>
          </p:cNvPr>
          <p:cNvSpPr>
            <a:spLocks noGrp="1"/>
          </p:cNvSpPr>
          <p:nvPr>
            <p:ph type="body" idx="1"/>
          </p:nvPr>
        </p:nvSpPr>
        <p:spPr>
          <a:xfrm>
            <a:off x="296200" y="2275383"/>
            <a:ext cx="3511644" cy="3790483"/>
          </a:xfrm>
        </p:spPr>
        <p:txBody>
          <a:bodyPr/>
          <a:lstStyle/>
          <a:p>
            <a:r>
              <a:rPr lang="en-US" sz="2400" dirty="0"/>
              <a:t>Remember to list any students and trainees that you have directly supervised!</a:t>
            </a:r>
          </a:p>
          <a:p>
            <a:endParaRPr lang="en-US" sz="2400" dirty="0"/>
          </a:p>
          <a:p>
            <a:r>
              <a:rPr lang="en-US" sz="2400" dirty="0"/>
              <a:t>Check out some of these examples of how other faculty have structured their research supervision sections!</a:t>
            </a:r>
          </a:p>
          <a:p>
            <a:endParaRPr lang="en-US" sz="2400" dirty="0"/>
          </a:p>
        </p:txBody>
      </p:sp>
      <p:sp>
        <p:nvSpPr>
          <p:cNvPr id="10" name="Arrow: Right 9" descr="arrow">
            <a:extLst>
              <a:ext uri="{FF2B5EF4-FFF2-40B4-BE49-F238E27FC236}">
                <a16:creationId xmlns:a16="http://schemas.microsoft.com/office/drawing/2014/main" id="{7C241925-B045-DD0F-EC7C-3F99B54DEC94}"/>
              </a:ext>
            </a:extLst>
          </p:cNvPr>
          <p:cNvSpPr/>
          <p:nvPr/>
        </p:nvSpPr>
        <p:spPr>
          <a:xfrm>
            <a:off x="5024387" y="2772076"/>
            <a:ext cx="895150" cy="1058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a text excerpt detailing faculty advisor and mentor role for Priyanka Dua’s project in 2011. The project titled &quot;A Quality Improvement Initiative Aimed at Assessing 3rd Year Medical Students Attitude Towards Healthcare Professional Through an Interprofessional Education Program - Bridging Interprofessional Gap (BIG)&quot; focuses on design, data conduction, and analysis supervision.">
            <a:extLst>
              <a:ext uri="{FF2B5EF4-FFF2-40B4-BE49-F238E27FC236}">
                <a16:creationId xmlns:a16="http://schemas.microsoft.com/office/drawing/2014/main" id="{A6BE780F-4D9D-E7A2-3465-BEC51EDD14BF}"/>
              </a:ext>
            </a:extLst>
          </p:cNvPr>
          <p:cNvPicPr>
            <a:picLocks noChangeAspect="1"/>
          </p:cNvPicPr>
          <p:nvPr/>
        </p:nvPicPr>
        <p:blipFill>
          <a:blip r:embed="rId2"/>
          <a:stretch>
            <a:fillRect/>
          </a:stretch>
        </p:blipFill>
        <p:spPr>
          <a:xfrm>
            <a:off x="5153863" y="2275383"/>
            <a:ext cx="5931205" cy="882695"/>
          </a:xfrm>
          <a:prstGeom prst="rect">
            <a:avLst/>
          </a:prstGeom>
        </p:spPr>
      </p:pic>
      <p:sp>
        <p:nvSpPr>
          <p:cNvPr id="11" name="Arrow: Right 10" descr="arrow">
            <a:extLst>
              <a:ext uri="{FF2B5EF4-FFF2-40B4-BE49-F238E27FC236}">
                <a16:creationId xmlns:a16="http://schemas.microsoft.com/office/drawing/2014/main" id="{CA0C7DF2-7DD2-9603-408A-C1AC537E0A8A}"/>
              </a:ext>
            </a:extLst>
          </p:cNvPr>
          <p:cNvSpPr/>
          <p:nvPr/>
        </p:nvSpPr>
        <p:spPr>
          <a:xfrm>
            <a:off x="4610501" y="3561347"/>
            <a:ext cx="895150" cy="1385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a text list showing names, affiliations, years, and research topics of postdoctoral students. Entries include studies on diabetes in homebound older adults, social determinants of health in vulnerable populations, chronic disease in formerly incarcerated adults, and psychosocial factors impacting diabetes outcomes.">
            <a:extLst>
              <a:ext uri="{FF2B5EF4-FFF2-40B4-BE49-F238E27FC236}">
                <a16:creationId xmlns:a16="http://schemas.microsoft.com/office/drawing/2014/main" id="{4B7C0179-259F-7DD2-6D3A-C80FEBD9976E}"/>
              </a:ext>
            </a:extLst>
          </p:cNvPr>
          <p:cNvPicPr>
            <a:picLocks noChangeAspect="1"/>
          </p:cNvPicPr>
          <p:nvPr/>
        </p:nvPicPr>
        <p:blipFill>
          <a:blip r:embed="rId3"/>
          <a:stretch>
            <a:fillRect/>
          </a:stretch>
        </p:blipFill>
        <p:spPr>
          <a:xfrm>
            <a:off x="5416684" y="3475400"/>
            <a:ext cx="5931205" cy="1244473"/>
          </a:xfrm>
          <a:prstGeom prst="rect">
            <a:avLst/>
          </a:prstGeom>
        </p:spPr>
      </p:pic>
      <p:sp>
        <p:nvSpPr>
          <p:cNvPr id="12" name="Arrow: Right 11" descr="arrow">
            <a:extLst>
              <a:ext uri="{FF2B5EF4-FFF2-40B4-BE49-F238E27FC236}">
                <a16:creationId xmlns:a16="http://schemas.microsoft.com/office/drawing/2014/main" id="{C646948C-8C87-2C3A-483D-F8BD0786F223}"/>
              </a:ext>
            </a:extLst>
          </p:cNvPr>
          <p:cNvSpPr/>
          <p:nvPr/>
        </p:nvSpPr>
        <p:spPr>
          <a:xfrm>
            <a:off x="4494998" y="5034013"/>
            <a:ext cx="921686" cy="1385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text list titled &quot;RESEARCH SUPERVISION&quot; detailing names, affiliations, roles, and years of supervision at WSU College of Pharmacy. It highlights doctoral and master's students supervised between 2012 and 2019, specifying roles such as major advisor and dissertation committee member.">
            <a:extLst>
              <a:ext uri="{FF2B5EF4-FFF2-40B4-BE49-F238E27FC236}">
                <a16:creationId xmlns:a16="http://schemas.microsoft.com/office/drawing/2014/main" id="{4B66E327-D3C0-DE96-823C-86A41A5A7BAF}"/>
              </a:ext>
            </a:extLst>
          </p:cNvPr>
          <p:cNvPicPr>
            <a:picLocks noChangeAspect="1"/>
          </p:cNvPicPr>
          <p:nvPr/>
        </p:nvPicPr>
        <p:blipFill>
          <a:blip r:embed="rId4"/>
          <a:stretch>
            <a:fillRect/>
          </a:stretch>
        </p:blipFill>
        <p:spPr>
          <a:xfrm>
            <a:off x="5457524" y="4948463"/>
            <a:ext cx="5373605" cy="1688847"/>
          </a:xfrm>
          <a:prstGeom prst="rect">
            <a:avLst/>
          </a:prstGeom>
        </p:spPr>
      </p:pic>
    </p:spTree>
    <p:extLst>
      <p:ext uri="{BB962C8B-B14F-4D97-AF65-F5344CB8AC3E}">
        <p14:creationId xmlns:p14="http://schemas.microsoft.com/office/powerpoint/2010/main" val="209877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BAF48-5864-4C53-BD27-9894E9816E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Title 3">
            <a:extLst>
              <a:ext uri="{FF2B5EF4-FFF2-40B4-BE49-F238E27FC236}">
                <a16:creationId xmlns:a16="http://schemas.microsoft.com/office/drawing/2014/main" id="{A91CF790-7C66-2CF8-3D75-71B76025297E}"/>
              </a:ext>
            </a:extLst>
          </p:cNvPr>
          <p:cNvSpPr>
            <a:spLocks noGrp="1"/>
          </p:cNvSpPr>
          <p:nvPr>
            <p:ph type="title" idx="4294967295"/>
          </p:nvPr>
        </p:nvSpPr>
        <p:spPr>
          <a:xfrm>
            <a:off x="566928" y="-868430"/>
            <a:ext cx="10515600" cy="868430"/>
          </a:xfrm>
        </p:spPr>
        <p:txBody>
          <a:bodyPr vert="horz" lIns="91440" tIns="45720" rIns="91440" bIns="45720" rtlCol="0" anchor="b">
            <a:normAutofit/>
          </a:bodyPr>
          <a:lstStyle/>
          <a:p>
            <a:r>
              <a:rPr lang="en-US" dirty="0"/>
              <a:t>Publication examples</a:t>
            </a:r>
          </a:p>
        </p:txBody>
      </p:sp>
      <p:sp>
        <p:nvSpPr>
          <p:cNvPr id="3" name="Slide Number Placeholder 2">
            <a:extLst>
              <a:ext uri="{FF2B5EF4-FFF2-40B4-BE49-F238E27FC236}">
                <a16:creationId xmlns:a16="http://schemas.microsoft.com/office/drawing/2014/main" id="{3AE04D83-8E51-98AF-9FF6-3534C744C38B}"/>
              </a:ext>
              <a:ext uri="{C183D7F6-B498-43B3-948B-1728B52AA6E4}">
                <adec:decorative xmlns:adec="http://schemas.microsoft.com/office/drawing/2017/decorative" val="1"/>
              </a:ext>
            </a:extLst>
          </p:cNvPr>
          <p:cNvSpPr>
            <a:spLocks noGrp="1"/>
          </p:cNvSpPr>
          <p:nvPr>
            <p:ph type="sldNum" sz="quarter" idx="12"/>
          </p:nvPr>
        </p:nvSpPr>
        <p:spPr/>
        <p:txBody>
          <a:bodyPr/>
          <a:lstStyle/>
          <a:p>
            <a:fld id="{EBFFB88E-388A-3345-8BA3-83EC5C5809C3}" type="slidenum">
              <a:rPr lang="en-US" smtClean="0"/>
              <a:t>14</a:t>
            </a:fld>
            <a:endParaRPr lang="en-US"/>
          </a:p>
        </p:txBody>
      </p:sp>
      <p:pic>
        <p:nvPicPr>
          <p:cNvPr id="5" name="Picture 4" descr="A close up of a document">
            <a:extLst>
              <a:ext uri="{FF2B5EF4-FFF2-40B4-BE49-F238E27FC236}">
                <a16:creationId xmlns:a16="http://schemas.microsoft.com/office/drawing/2014/main" id="{D418B0BD-03D9-E8DB-2A2F-A654C5D1DF4A}"/>
              </a:ext>
            </a:extLst>
          </p:cNvPr>
          <p:cNvPicPr>
            <a:picLocks noChangeAspect="1"/>
          </p:cNvPicPr>
          <p:nvPr/>
        </p:nvPicPr>
        <p:blipFill>
          <a:blip r:embed="rId2"/>
          <a:stretch>
            <a:fillRect/>
          </a:stretch>
        </p:blipFill>
        <p:spPr>
          <a:xfrm>
            <a:off x="2379415" y="1652584"/>
            <a:ext cx="6265822" cy="4868930"/>
          </a:xfrm>
          <a:prstGeom prst="rect">
            <a:avLst/>
          </a:prstGeom>
        </p:spPr>
      </p:pic>
    </p:spTree>
    <p:extLst>
      <p:ext uri="{BB962C8B-B14F-4D97-AF65-F5344CB8AC3E}">
        <p14:creationId xmlns:p14="http://schemas.microsoft.com/office/powerpoint/2010/main" val="368416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631-A350-BD2F-0022-0626085A6F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17299-DB79-22CA-05EC-4BC3B248BE0B}"/>
              </a:ext>
            </a:extLst>
          </p:cNvPr>
          <p:cNvSpPr>
            <a:spLocks noGrp="1"/>
          </p:cNvSpPr>
          <p:nvPr>
            <p:ph type="title"/>
          </p:nvPr>
        </p:nvSpPr>
        <p:spPr>
          <a:xfrm>
            <a:off x="569468" y="963450"/>
            <a:ext cx="10515600" cy="716084"/>
          </a:xfrm>
        </p:spPr>
        <p:txBody>
          <a:bodyPr/>
          <a:lstStyle/>
          <a:p>
            <a:r>
              <a:rPr lang="en-US" dirty="0"/>
              <a:t>Your CV: research and scholarship</a:t>
            </a:r>
          </a:p>
        </p:txBody>
      </p:sp>
      <p:sp>
        <p:nvSpPr>
          <p:cNvPr id="2" name="Text Placeholder 1">
            <a:extLst>
              <a:ext uri="{FF2B5EF4-FFF2-40B4-BE49-F238E27FC236}">
                <a16:creationId xmlns:a16="http://schemas.microsoft.com/office/drawing/2014/main" id="{5D7A6F5F-69E8-EEC7-8B4D-27F32BF87ED8}"/>
              </a:ext>
            </a:extLst>
          </p:cNvPr>
          <p:cNvSpPr>
            <a:spLocks noGrp="1"/>
          </p:cNvSpPr>
          <p:nvPr>
            <p:ph type="body" idx="10"/>
          </p:nvPr>
        </p:nvSpPr>
        <p:spPr>
          <a:xfrm>
            <a:off x="0" y="1679534"/>
            <a:ext cx="12034344" cy="5015556"/>
          </a:xfrm>
        </p:spPr>
        <p:txBody>
          <a:bodyPr/>
          <a:lstStyle/>
          <a:p>
            <a:r>
              <a:rPr lang="en-US" sz="2400" dirty="0"/>
              <a:t>Include an introductory paragraph describing the focus of your scholarship. You can summarize and total scholarly products (i.e. funding and publications)</a:t>
            </a:r>
          </a:p>
          <a:p>
            <a:r>
              <a:rPr lang="en-US" sz="2400" dirty="0"/>
              <a:t>For grants: include name, ID, agency and mechanism, your role, and the total amount of money (and % effort) towards your research work. Use the accurate name for the role as established by the granting agency (i.e. for NIH PI, </a:t>
            </a:r>
            <a:r>
              <a:rPr lang="en-US" sz="2400" dirty="0" err="1"/>
              <a:t>mPI</a:t>
            </a:r>
            <a:r>
              <a:rPr lang="en-US" sz="2400" dirty="0"/>
              <a:t>, co-I, consultant, </a:t>
            </a:r>
            <a:r>
              <a:rPr lang="en-US" sz="2400" dirty="0" err="1"/>
              <a:t>etc</a:t>
            </a:r>
            <a:r>
              <a:rPr lang="en-US" sz="2400" dirty="0"/>
              <a:t>)</a:t>
            </a:r>
          </a:p>
          <a:p>
            <a:r>
              <a:rPr lang="en-US" sz="2400" dirty="0"/>
              <a:t>For publications: provide a link to your full bibliography (e.g. My Profile from Google Scholar, ORCID, etc.)</a:t>
            </a:r>
          </a:p>
          <a:p>
            <a:r>
              <a:rPr lang="en-US" sz="2400" dirty="0"/>
              <a:t>Divide publications into published or submitted, peer reviewed or non-peer reviewed, research articles or book chapters (see template on our website)</a:t>
            </a:r>
          </a:p>
          <a:p>
            <a:r>
              <a:rPr lang="en-US" sz="2400" dirty="0"/>
              <a:t>Use complete citations with authors, title, full journal name, date ,volume, issue, and inclusive page numbers, make your name </a:t>
            </a:r>
            <a:r>
              <a:rPr lang="en-US" sz="2400" b="1" dirty="0"/>
              <a:t>bold</a:t>
            </a:r>
          </a:p>
          <a:p>
            <a:r>
              <a:rPr lang="en-US" sz="2400" dirty="0"/>
              <a:t>Indicate role in publications (e.g. corresponding author, if middle author what did you do, etc.)</a:t>
            </a:r>
          </a:p>
          <a:p>
            <a:endParaRPr lang="en-US" sz="2400" dirty="0"/>
          </a:p>
          <a:p>
            <a:pPr lvl="2"/>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endParaRPr lang="en-US" sz="2400" dirty="0"/>
          </a:p>
        </p:txBody>
      </p:sp>
    </p:spTree>
    <p:extLst>
      <p:ext uri="{BB962C8B-B14F-4D97-AF65-F5344CB8AC3E}">
        <p14:creationId xmlns:p14="http://schemas.microsoft.com/office/powerpoint/2010/main" val="19931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4EC7B-2E02-1167-5E0D-D84A5A8EB33A}"/>
              </a:ext>
            </a:extLst>
          </p:cNvPr>
          <p:cNvSpPr>
            <a:spLocks noGrp="1"/>
          </p:cNvSpPr>
          <p:nvPr>
            <p:ph type="title"/>
          </p:nvPr>
        </p:nvSpPr>
        <p:spPr/>
        <p:txBody>
          <a:bodyPr/>
          <a:lstStyle/>
          <a:p>
            <a:r>
              <a:rPr lang="en-US" dirty="0"/>
              <a:t>Grants example</a:t>
            </a:r>
          </a:p>
        </p:txBody>
      </p:sp>
      <p:sp>
        <p:nvSpPr>
          <p:cNvPr id="2" name="Text Placeholder 1">
            <a:extLst>
              <a:ext uri="{FF2B5EF4-FFF2-40B4-BE49-F238E27FC236}">
                <a16:creationId xmlns:a16="http://schemas.microsoft.com/office/drawing/2014/main" id="{722386BC-0851-EF72-2FCD-F53DE893B339}"/>
              </a:ext>
            </a:extLst>
          </p:cNvPr>
          <p:cNvSpPr>
            <a:spLocks noGrp="1"/>
          </p:cNvSpPr>
          <p:nvPr>
            <p:ph type="body" idx="1"/>
          </p:nvPr>
        </p:nvSpPr>
        <p:spPr>
          <a:xfrm>
            <a:off x="286454" y="2313296"/>
            <a:ext cx="5663614" cy="3347937"/>
          </a:xfrm>
        </p:spPr>
        <p:txBody>
          <a:bodyPr/>
          <a:lstStyle/>
          <a:p>
            <a:r>
              <a:rPr lang="en-US" sz="2400" dirty="0"/>
              <a:t>Check out this example of a grant on a CV. </a:t>
            </a:r>
          </a:p>
          <a:p>
            <a:pPr marL="285750" indent="-285750">
              <a:buFont typeface="Arial" panose="020B0604020202020204" pitchFamily="34" charset="0"/>
              <a:buChar char="•"/>
            </a:pPr>
            <a:r>
              <a:rPr lang="en-US" sz="2400" dirty="0"/>
              <a:t>The name and date are both clearly identified.</a:t>
            </a:r>
          </a:p>
          <a:p>
            <a:pPr marL="285750" indent="-285750">
              <a:buFont typeface="Arial" panose="020B0604020202020204" pitchFamily="34" charset="0"/>
              <a:buChar char="•"/>
            </a:pPr>
            <a:r>
              <a:rPr lang="en-US" sz="2400" dirty="0"/>
              <a:t>Notice how the role is indicated at the top and a more in-depth description is given below.</a:t>
            </a:r>
          </a:p>
          <a:p>
            <a:pPr marL="285750" indent="-285750">
              <a:buFont typeface="Arial" panose="020B0604020202020204" pitchFamily="34" charset="0"/>
              <a:buChar char="•"/>
            </a:pPr>
            <a:r>
              <a:rPr lang="en-US" sz="2400" dirty="0"/>
              <a:t>Total award amount is clearly indicated. </a:t>
            </a:r>
          </a:p>
          <a:p>
            <a:pPr lvl="1"/>
            <a:endParaRPr lang="en-US" sz="2400" dirty="0"/>
          </a:p>
          <a:p>
            <a:pPr marL="285750" indent="-285750">
              <a:buFont typeface="Arial" panose="020B0604020202020204" pitchFamily="34" charset="0"/>
              <a:buChar char="•"/>
            </a:pPr>
            <a:endParaRPr lang="en-US" sz="2400" dirty="0"/>
          </a:p>
        </p:txBody>
      </p:sp>
      <p:pic>
        <p:nvPicPr>
          <p:cNvPr id="5" name="Picture 4" descr="Table summarizing a research grant awarded for a study titled &quot;TIDES 2.0&quot; on mental health in children under 12 with cystic fibrosis. Key details include project duration (7/2024-6/2028), principal investigator status, total award amount ($3,014,639), and study goals focused on prevalence, screening tools, and neuropsychiatric adverse effects across 16 US sites.">
            <a:extLst>
              <a:ext uri="{FF2B5EF4-FFF2-40B4-BE49-F238E27FC236}">
                <a16:creationId xmlns:a16="http://schemas.microsoft.com/office/drawing/2014/main" id="{672FF142-C000-B1E0-9833-0708E861C4BF}"/>
              </a:ext>
            </a:extLst>
          </p:cNvPr>
          <p:cNvPicPr>
            <a:picLocks noChangeAspect="1"/>
          </p:cNvPicPr>
          <p:nvPr/>
        </p:nvPicPr>
        <p:blipFill>
          <a:blip r:embed="rId2"/>
          <a:stretch>
            <a:fillRect/>
          </a:stretch>
        </p:blipFill>
        <p:spPr>
          <a:xfrm>
            <a:off x="6241933" y="2564792"/>
            <a:ext cx="5810549" cy="2844946"/>
          </a:xfrm>
          <a:prstGeom prst="rect">
            <a:avLst/>
          </a:prstGeom>
        </p:spPr>
      </p:pic>
      <p:sp>
        <p:nvSpPr>
          <p:cNvPr id="6" name="Arrow: Right 5" descr="arrow">
            <a:extLst>
              <a:ext uri="{FF2B5EF4-FFF2-40B4-BE49-F238E27FC236}">
                <a16:creationId xmlns:a16="http://schemas.microsoft.com/office/drawing/2014/main" id="{74FD8BBB-7523-2585-BF74-935EDC0B0793}"/>
              </a:ext>
            </a:extLst>
          </p:cNvPr>
          <p:cNvSpPr/>
          <p:nvPr/>
        </p:nvSpPr>
        <p:spPr>
          <a:xfrm>
            <a:off x="6901314" y="3599848"/>
            <a:ext cx="779646"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arrow">
            <a:extLst>
              <a:ext uri="{FF2B5EF4-FFF2-40B4-BE49-F238E27FC236}">
                <a16:creationId xmlns:a16="http://schemas.microsoft.com/office/drawing/2014/main" id="{3980D39D-6936-0C48-6EB0-0F0799F619A9}"/>
              </a:ext>
            </a:extLst>
          </p:cNvPr>
          <p:cNvSpPr/>
          <p:nvPr/>
        </p:nvSpPr>
        <p:spPr>
          <a:xfrm>
            <a:off x="8294622" y="1835677"/>
            <a:ext cx="45719" cy="6283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arrow">
            <a:extLst>
              <a:ext uri="{FF2B5EF4-FFF2-40B4-BE49-F238E27FC236}">
                <a16:creationId xmlns:a16="http://schemas.microsoft.com/office/drawing/2014/main" id="{D673F92D-8616-ABBF-E11F-C0E118B9B914}"/>
              </a:ext>
            </a:extLst>
          </p:cNvPr>
          <p:cNvCxnSpPr/>
          <p:nvPr/>
        </p:nvCxnSpPr>
        <p:spPr>
          <a:xfrm flipV="1">
            <a:off x="7055318" y="4456497"/>
            <a:ext cx="625642" cy="57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83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631-A350-BD2F-0022-0626085A6F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17299-DB79-22CA-05EC-4BC3B248BE0B}"/>
              </a:ext>
            </a:extLst>
          </p:cNvPr>
          <p:cNvSpPr>
            <a:spLocks noGrp="1"/>
          </p:cNvSpPr>
          <p:nvPr>
            <p:ph type="title"/>
          </p:nvPr>
        </p:nvSpPr>
        <p:spPr/>
        <p:txBody>
          <a:bodyPr/>
          <a:lstStyle/>
          <a:p>
            <a:r>
              <a:rPr lang="en-US" dirty="0"/>
              <a:t>Your CV: annotations as your friend</a:t>
            </a:r>
          </a:p>
        </p:txBody>
      </p:sp>
      <p:sp>
        <p:nvSpPr>
          <p:cNvPr id="2" name="Text Placeholder 1">
            <a:extLst>
              <a:ext uri="{FF2B5EF4-FFF2-40B4-BE49-F238E27FC236}">
                <a16:creationId xmlns:a16="http://schemas.microsoft.com/office/drawing/2014/main" id="{5D7A6F5F-69E8-EEC7-8B4D-27F32BF87ED8}"/>
              </a:ext>
            </a:extLst>
          </p:cNvPr>
          <p:cNvSpPr>
            <a:spLocks noGrp="1"/>
          </p:cNvSpPr>
          <p:nvPr>
            <p:ph type="body" idx="10"/>
          </p:nvPr>
        </p:nvSpPr>
        <p:spPr>
          <a:xfrm>
            <a:off x="566928" y="2008769"/>
            <a:ext cx="11494008" cy="4350466"/>
          </a:xfrm>
        </p:spPr>
        <p:txBody>
          <a:bodyPr/>
          <a:lstStyle/>
          <a:p>
            <a:r>
              <a:rPr lang="en-US" sz="2400" dirty="0"/>
              <a:t>Annotations in both publications and grants can be very useful for the reviewers</a:t>
            </a:r>
          </a:p>
          <a:p>
            <a:r>
              <a:rPr lang="en-US" sz="2400" dirty="0"/>
              <a:t>What was your role in a grant? Did a publication include a trainee? What was your contribution to a publication?</a:t>
            </a:r>
          </a:p>
          <a:p>
            <a:r>
              <a:rPr lang="en-US" sz="2400" dirty="0"/>
              <a:t>Some funding mechanisms might be unfamiliar to reviewers, explain them!</a:t>
            </a:r>
          </a:p>
          <a:p>
            <a:endParaRPr lang="en-US" dirty="0"/>
          </a:p>
          <a:p>
            <a:pPr lvl="2"/>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50800" indent="0">
              <a:buNone/>
            </a:pPr>
            <a:r>
              <a:rPr lang="en-US" dirty="0"/>
              <a:t>        Don’t forget to include your role!                                              </a:t>
            </a:r>
            <a:r>
              <a:rPr lang="en-US" sz="1800" dirty="0"/>
              <a:t>Use a key to indicate any trainees!</a:t>
            </a:r>
          </a:p>
        </p:txBody>
      </p:sp>
      <p:pic>
        <p:nvPicPr>
          <p:cNvPr id="5" name="Picture 4" descr="Screenshot of a scientific citation highlighting a 2016 article by Charvat and Arrizabalaga on oxidative stress affecting Toxoplasma gondii mitochondrial function. The text includes journal name, publication date, and a clickable PMID link in blue. This is an example of how a publication should be listed in a CV. Publication inlcudes the role of the contributor.">
            <a:extLst>
              <a:ext uri="{FF2B5EF4-FFF2-40B4-BE49-F238E27FC236}">
                <a16:creationId xmlns:a16="http://schemas.microsoft.com/office/drawing/2014/main" id="{650B6D9C-8F7F-22FB-7A12-FE485781234F}"/>
              </a:ext>
            </a:extLst>
          </p:cNvPr>
          <p:cNvPicPr>
            <a:picLocks noChangeAspect="1"/>
          </p:cNvPicPr>
          <p:nvPr/>
        </p:nvPicPr>
        <p:blipFill>
          <a:blip r:embed="rId2"/>
          <a:stretch>
            <a:fillRect/>
          </a:stretch>
        </p:blipFill>
        <p:spPr>
          <a:xfrm>
            <a:off x="353750" y="4259831"/>
            <a:ext cx="7183538" cy="676583"/>
          </a:xfrm>
          <a:prstGeom prst="rect">
            <a:avLst/>
          </a:prstGeom>
        </p:spPr>
      </p:pic>
      <p:pic>
        <p:nvPicPr>
          <p:cNvPr id="6" name="Picture 5" descr="Table displaying key for symbols representing co-authors who were trainees, including Resident, Medical Student, Fellow, Postdoc, Graduate, and Undergraduate. Each symbol is paired with a corresponding letter to denote specific trainee roles.">
            <a:extLst>
              <a:ext uri="{FF2B5EF4-FFF2-40B4-BE49-F238E27FC236}">
                <a16:creationId xmlns:a16="http://schemas.microsoft.com/office/drawing/2014/main" id="{0C9289E1-CDF3-ED82-AFE5-F208F52E36AA}"/>
              </a:ext>
            </a:extLst>
          </p:cNvPr>
          <p:cNvPicPr>
            <a:picLocks noChangeAspect="1"/>
          </p:cNvPicPr>
          <p:nvPr/>
        </p:nvPicPr>
        <p:blipFill>
          <a:blip r:embed="rId3"/>
          <a:stretch>
            <a:fillRect/>
          </a:stretch>
        </p:blipFill>
        <p:spPr>
          <a:xfrm>
            <a:off x="7406225" y="4259831"/>
            <a:ext cx="4785775" cy="499915"/>
          </a:xfrm>
          <a:prstGeom prst="rect">
            <a:avLst/>
          </a:prstGeom>
        </p:spPr>
      </p:pic>
      <p:sp>
        <p:nvSpPr>
          <p:cNvPr id="8" name="Arrow: Up 7" descr="arrow&#10;">
            <a:extLst>
              <a:ext uri="{FF2B5EF4-FFF2-40B4-BE49-F238E27FC236}">
                <a16:creationId xmlns:a16="http://schemas.microsoft.com/office/drawing/2014/main" id="{9DB51BB2-C795-8EBE-6144-2F9EEE9532CA}"/>
              </a:ext>
            </a:extLst>
          </p:cNvPr>
          <p:cNvSpPr/>
          <p:nvPr/>
        </p:nvSpPr>
        <p:spPr>
          <a:xfrm>
            <a:off x="5042916" y="5010912"/>
            <a:ext cx="301752" cy="73028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descr="arrow">
            <a:extLst>
              <a:ext uri="{FF2B5EF4-FFF2-40B4-BE49-F238E27FC236}">
                <a16:creationId xmlns:a16="http://schemas.microsoft.com/office/drawing/2014/main" id="{34BA2C6E-CD52-A02A-B831-2E3EB4461DF2}"/>
              </a:ext>
            </a:extLst>
          </p:cNvPr>
          <p:cNvSpPr/>
          <p:nvPr/>
        </p:nvSpPr>
        <p:spPr>
          <a:xfrm>
            <a:off x="11320272" y="4936414"/>
            <a:ext cx="137160" cy="49991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35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631-A350-BD2F-0022-0626085A6F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17299-DB79-22CA-05EC-4BC3B248BE0B}"/>
              </a:ext>
            </a:extLst>
          </p:cNvPr>
          <p:cNvSpPr>
            <a:spLocks noGrp="1"/>
          </p:cNvSpPr>
          <p:nvPr>
            <p:ph type="title"/>
          </p:nvPr>
        </p:nvSpPr>
        <p:spPr/>
        <p:txBody>
          <a:bodyPr/>
          <a:lstStyle/>
          <a:p>
            <a:r>
              <a:rPr lang="en-US" dirty="0"/>
              <a:t>Your CV: Clinical trials</a:t>
            </a:r>
          </a:p>
        </p:txBody>
      </p:sp>
      <p:sp>
        <p:nvSpPr>
          <p:cNvPr id="2" name="Text Placeholder 1">
            <a:extLst>
              <a:ext uri="{FF2B5EF4-FFF2-40B4-BE49-F238E27FC236}">
                <a16:creationId xmlns:a16="http://schemas.microsoft.com/office/drawing/2014/main" id="{5D7A6F5F-69E8-EEC7-8B4D-27F32BF87ED8}"/>
              </a:ext>
            </a:extLst>
          </p:cNvPr>
          <p:cNvSpPr>
            <a:spLocks noGrp="1"/>
          </p:cNvSpPr>
          <p:nvPr>
            <p:ph type="body" idx="10"/>
          </p:nvPr>
        </p:nvSpPr>
        <p:spPr>
          <a:xfrm>
            <a:off x="569468" y="2084322"/>
            <a:ext cx="11494008" cy="2689355"/>
          </a:xfrm>
        </p:spPr>
        <p:txBody>
          <a:bodyPr/>
          <a:lstStyle/>
          <a:p>
            <a:r>
              <a:rPr lang="en-US" sz="2400" dirty="0"/>
              <a:t>Include clinical trials as part of your research/scholarly funding</a:t>
            </a:r>
          </a:p>
          <a:p>
            <a:r>
              <a:rPr lang="en-US" sz="2400" dirty="0"/>
              <a:t>Indicate total amount of money allocated to the trial</a:t>
            </a:r>
          </a:p>
          <a:p>
            <a:r>
              <a:rPr lang="en-US" sz="2400" dirty="0"/>
              <a:t>Clearly explain your role stressing your leadership in the trial. (e.g. explain site PI)</a:t>
            </a:r>
          </a:p>
          <a:p>
            <a:r>
              <a:rPr lang="en-US" sz="2400" dirty="0"/>
              <a:t>Indicate scholarly products, treatments, guidelines that are associated with the trial</a:t>
            </a:r>
          </a:p>
        </p:txBody>
      </p:sp>
    </p:spTree>
    <p:extLst>
      <p:ext uri="{BB962C8B-B14F-4D97-AF65-F5344CB8AC3E}">
        <p14:creationId xmlns:p14="http://schemas.microsoft.com/office/powerpoint/2010/main" val="209170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BB628-CEFA-9B2A-7B70-CAFDE4C08472}"/>
              </a:ext>
            </a:extLst>
          </p:cNvPr>
          <p:cNvSpPr>
            <a:spLocks noGrp="1"/>
          </p:cNvSpPr>
          <p:nvPr>
            <p:ph type="title"/>
          </p:nvPr>
        </p:nvSpPr>
        <p:spPr/>
        <p:txBody>
          <a:bodyPr/>
          <a:lstStyle/>
          <a:p>
            <a:r>
              <a:rPr lang="en-US" dirty="0"/>
              <a:t>Updating your CV</a:t>
            </a:r>
          </a:p>
        </p:txBody>
      </p:sp>
      <p:sp>
        <p:nvSpPr>
          <p:cNvPr id="2" name="Text Placeholder 1">
            <a:extLst>
              <a:ext uri="{FF2B5EF4-FFF2-40B4-BE49-F238E27FC236}">
                <a16:creationId xmlns:a16="http://schemas.microsoft.com/office/drawing/2014/main" id="{4E4FDE25-C51E-B12F-CCD8-E5164E105DF1}"/>
              </a:ext>
            </a:extLst>
          </p:cNvPr>
          <p:cNvSpPr>
            <a:spLocks noGrp="1"/>
          </p:cNvSpPr>
          <p:nvPr>
            <p:ph type="body" idx="10"/>
          </p:nvPr>
        </p:nvSpPr>
        <p:spPr>
          <a:xfrm>
            <a:off x="566928" y="2185416"/>
            <a:ext cx="11099555" cy="3732425"/>
          </a:xfrm>
        </p:spPr>
        <p:txBody>
          <a:bodyPr/>
          <a:lstStyle/>
          <a:p>
            <a:r>
              <a:rPr lang="en-US" sz="2400" dirty="0"/>
              <a:t>Your CV can be updated throughout the process (the only document that can be updated)</a:t>
            </a:r>
          </a:p>
          <a:p>
            <a:r>
              <a:rPr lang="en-US" sz="2400" dirty="0"/>
              <a:t>This can be helpful when you get new publications, grants, awards, </a:t>
            </a:r>
            <a:r>
              <a:rPr lang="en-US" sz="2400" dirty="0" err="1"/>
              <a:t>etc</a:t>
            </a:r>
            <a:endParaRPr lang="en-US" sz="2400" dirty="0"/>
          </a:p>
          <a:p>
            <a:r>
              <a:rPr lang="en-US" sz="2400" dirty="0"/>
              <a:t>When updating highlight any new additions or changes in yellow and write the update date at the beginning of the CV</a:t>
            </a:r>
          </a:p>
          <a:p>
            <a:r>
              <a:rPr lang="en-US" sz="2400" dirty="0"/>
              <a:t>The updated CV gets added to the dossier, the old CV remains</a:t>
            </a:r>
          </a:p>
          <a:p>
            <a:endParaRPr lang="en-US" sz="2400" dirty="0"/>
          </a:p>
        </p:txBody>
      </p:sp>
    </p:spTree>
    <p:extLst>
      <p:ext uri="{BB962C8B-B14F-4D97-AF65-F5344CB8AC3E}">
        <p14:creationId xmlns:p14="http://schemas.microsoft.com/office/powerpoint/2010/main" val="290457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2984-D17F-1AEB-27F2-87690B6017B9}"/>
              </a:ext>
            </a:extLst>
          </p:cNvPr>
          <p:cNvSpPr txBox="1">
            <a:spLocks noGrp="1"/>
          </p:cNvSpPr>
          <p:nvPr>
            <p:ph type="title" idx="4294967295"/>
          </p:nvPr>
        </p:nvSpPr>
        <p:spPr>
          <a:xfrm>
            <a:off x="1198180" y="641131"/>
            <a:ext cx="4621778"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mn-lt"/>
                <a:ea typeface="+mn-ea"/>
                <a:cs typeface="+mn-cs"/>
              </a:rPr>
              <a:t>Key topics for today</a:t>
            </a:r>
          </a:p>
        </p:txBody>
      </p:sp>
      <p:sp>
        <p:nvSpPr>
          <p:cNvPr id="8" name="TextBox 7">
            <a:extLst>
              <a:ext uri="{FF2B5EF4-FFF2-40B4-BE49-F238E27FC236}">
                <a16:creationId xmlns:a16="http://schemas.microsoft.com/office/drawing/2014/main" id="{D9017F80-80D7-9BEC-5AF8-A54107AE9C42}"/>
              </a:ext>
            </a:extLst>
          </p:cNvPr>
          <p:cNvSpPr txBox="1"/>
          <p:nvPr/>
        </p:nvSpPr>
        <p:spPr>
          <a:xfrm>
            <a:off x="693683" y="1950993"/>
            <a:ext cx="6013185" cy="1754326"/>
          </a:xfrm>
          <a:prstGeom prst="rect">
            <a:avLst/>
          </a:prstGeom>
          <a:noFill/>
        </p:spPr>
        <p:txBody>
          <a:bodyPr wrap="none" rtlCol="0">
            <a:spAutoFit/>
          </a:bodyPr>
          <a:lstStyle/>
          <a:p>
            <a:pPr marL="285750" indent="-285750">
              <a:buFont typeface="Arial" panose="020B0604020202020204" pitchFamily="34" charset="0"/>
              <a:buChar char="•"/>
            </a:pPr>
            <a:r>
              <a:rPr lang="en-US" sz="3600" dirty="0">
                <a:solidFill>
                  <a:schemeClr val="bg1"/>
                </a:solidFill>
              </a:rPr>
              <a:t>The promotion workflow</a:t>
            </a:r>
          </a:p>
          <a:p>
            <a:pPr marL="285750" indent="-285750">
              <a:buFont typeface="Arial" panose="020B0604020202020204" pitchFamily="34" charset="0"/>
              <a:buChar char="•"/>
            </a:pPr>
            <a:r>
              <a:rPr lang="en-US" sz="3600" dirty="0">
                <a:solidFill>
                  <a:schemeClr val="bg1"/>
                </a:solidFill>
              </a:rPr>
              <a:t>The CV format and content</a:t>
            </a:r>
          </a:p>
          <a:p>
            <a:pPr marL="285750" indent="-285750">
              <a:buFont typeface="Arial" panose="020B0604020202020204" pitchFamily="34" charset="0"/>
              <a:buChar char="•"/>
            </a:pPr>
            <a:r>
              <a:rPr lang="en-US" sz="3600" dirty="0">
                <a:solidFill>
                  <a:schemeClr val="bg1"/>
                </a:solidFill>
              </a:rPr>
              <a:t>The personal statement</a:t>
            </a:r>
          </a:p>
        </p:txBody>
      </p:sp>
    </p:spTree>
    <p:extLst>
      <p:ext uri="{BB962C8B-B14F-4D97-AF65-F5344CB8AC3E}">
        <p14:creationId xmlns:p14="http://schemas.microsoft.com/office/powerpoint/2010/main" val="235265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32A6-2ABB-15D6-1449-CE4BF39BB139}"/>
              </a:ext>
            </a:extLst>
          </p:cNvPr>
          <p:cNvSpPr>
            <a:spLocks noGrp="1"/>
          </p:cNvSpPr>
          <p:nvPr>
            <p:ph type="ctrTitle"/>
          </p:nvPr>
        </p:nvSpPr>
        <p:spPr/>
        <p:txBody>
          <a:bodyPr/>
          <a:lstStyle/>
          <a:p>
            <a:r>
              <a:rPr lang="en-US" dirty="0"/>
              <a:t>Your Personal Statement</a:t>
            </a:r>
          </a:p>
        </p:txBody>
      </p:sp>
      <p:sp>
        <p:nvSpPr>
          <p:cNvPr id="3" name="Subtitle 2">
            <a:extLst>
              <a:ext uri="{FF2B5EF4-FFF2-40B4-BE49-F238E27FC236}">
                <a16:creationId xmlns:a16="http://schemas.microsoft.com/office/drawing/2014/main" id="{8CBBE40B-2210-56A9-E086-CBD08F39CB3D}"/>
              </a:ext>
              <a:ext uri="{C183D7F6-B498-43B3-948B-1728B52AA6E4}">
                <adec:decorative xmlns:adec="http://schemas.microsoft.com/office/drawing/2017/decorative" val="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945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79E4-1A4C-E612-8D0F-CE66530F14DB}"/>
              </a:ext>
            </a:extLst>
          </p:cNvPr>
          <p:cNvSpPr>
            <a:spLocks noGrp="1"/>
          </p:cNvSpPr>
          <p:nvPr>
            <p:ph type="title"/>
          </p:nvPr>
        </p:nvSpPr>
        <p:spPr>
          <a:xfrm>
            <a:off x="569468" y="1320800"/>
            <a:ext cx="10515600" cy="716084"/>
          </a:xfrm>
        </p:spPr>
        <p:txBody>
          <a:bodyPr anchor="b">
            <a:normAutofit/>
          </a:bodyPr>
          <a:lstStyle/>
          <a:p>
            <a:r>
              <a:rPr lang="en-US" dirty="0"/>
              <a:t>Your personal statement - guidelines</a:t>
            </a:r>
          </a:p>
        </p:txBody>
      </p:sp>
      <p:graphicFrame>
        <p:nvGraphicFramePr>
          <p:cNvPr id="5" name="Text Placeholder 1" descr="Image shows guidelines for writing your personal statement which includes: A narrative that tells your story and highlights your achievements in research, teaching, and service, 8 pages limit (11 points font, single spaced),Organization is up to you but typically includes a one paragraph introduction and separate sections for scholarship/research, teaching, and service, You can use tables, charts, and figures, if it helps with clarity, Everything that you have done professionally matter. Highlight what you have done in rank, Your Personal Statement should reflect your career highlights, the context and impact of your work, and what you are passionate about in your professional career. It should not be a review of your CV.">
            <a:extLst>
              <a:ext uri="{FF2B5EF4-FFF2-40B4-BE49-F238E27FC236}">
                <a16:creationId xmlns:a16="http://schemas.microsoft.com/office/drawing/2014/main" id="{931D0A16-0602-DCCF-738B-F37EAB92080F}"/>
              </a:ext>
            </a:extLst>
          </p:cNvPr>
          <p:cNvGraphicFramePr/>
          <p:nvPr>
            <p:extLst>
              <p:ext uri="{D42A27DB-BD31-4B8C-83A1-F6EECF244321}">
                <p14:modId xmlns:p14="http://schemas.microsoft.com/office/powerpoint/2010/main" val="2474176145"/>
              </p:ext>
            </p:extLst>
          </p:nvPr>
        </p:nvGraphicFramePr>
        <p:xfrm>
          <a:off x="566928" y="2185416"/>
          <a:ext cx="9678987" cy="384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36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79E4-1A4C-E612-8D0F-CE66530F14DB}"/>
              </a:ext>
            </a:extLst>
          </p:cNvPr>
          <p:cNvSpPr>
            <a:spLocks noGrp="1"/>
          </p:cNvSpPr>
          <p:nvPr>
            <p:ph type="title"/>
          </p:nvPr>
        </p:nvSpPr>
        <p:spPr>
          <a:xfrm>
            <a:off x="569468" y="1320800"/>
            <a:ext cx="10515600" cy="716084"/>
          </a:xfrm>
        </p:spPr>
        <p:txBody>
          <a:bodyPr anchor="b">
            <a:normAutofit/>
          </a:bodyPr>
          <a:lstStyle/>
          <a:p>
            <a:r>
              <a:rPr lang="en-US" sz="3300"/>
              <a:t>Your personal statement: the introductory paragraph</a:t>
            </a:r>
          </a:p>
        </p:txBody>
      </p:sp>
      <p:graphicFrame>
        <p:nvGraphicFramePr>
          <p:cNvPr id="5" name="Text Placeholder 1" descr="Image provides guidelines on the first paragraph of your personal statement which includes: Use the introductory paragraph as the abstract for your statement, Indicate your current position, department, and when you started in your current rank, Describe your key roles in your department and school, Summarize your key accomplishments in research, teaching, and service. Specific numbers can help here (# of pubs, grants $, teaching awards, clinical highlights, etc)&#10;">
            <a:extLst>
              <a:ext uri="{FF2B5EF4-FFF2-40B4-BE49-F238E27FC236}">
                <a16:creationId xmlns:a16="http://schemas.microsoft.com/office/drawing/2014/main" id="{55AA7C86-4C04-FA2D-59B1-13339220A7BE}"/>
              </a:ext>
            </a:extLst>
          </p:cNvPr>
          <p:cNvGraphicFramePr/>
          <p:nvPr>
            <p:extLst>
              <p:ext uri="{D42A27DB-BD31-4B8C-83A1-F6EECF244321}">
                <p14:modId xmlns:p14="http://schemas.microsoft.com/office/powerpoint/2010/main" val="1273250244"/>
              </p:ext>
            </p:extLst>
          </p:nvPr>
        </p:nvGraphicFramePr>
        <p:xfrm>
          <a:off x="566928" y="2185416"/>
          <a:ext cx="9678987" cy="384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95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0CF6-1098-7BEA-BDB9-BE0C53684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7284E-7D18-A2AE-FDA7-02C0BBA8602A}"/>
              </a:ext>
            </a:extLst>
          </p:cNvPr>
          <p:cNvSpPr>
            <a:spLocks noGrp="1"/>
          </p:cNvSpPr>
          <p:nvPr>
            <p:ph type="title"/>
          </p:nvPr>
        </p:nvSpPr>
        <p:spPr>
          <a:xfrm>
            <a:off x="569468" y="837325"/>
            <a:ext cx="10515600" cy="716084"/>
          </a:xfrm>
        </p:spPr>
        <p:txBody>
          <a:bodyPr>
            <a:normAutofit/>
          </a:bodyPr>
          <a:lstStyle/>
          <a:p>
            <a:r>
              <a:rPr lang="en-US" dirty="0"/>
              <a:t>Your personal statement: research and scholarship</a:t>
            </a:r>
          </a:p>
        </p:txBody>
      </p:sp>
      <p:sp>
        <p:nvSpPr>
          <p:cNvPr id="2" name="Text Placeholder 1">
            <a:extLst>
              <a:ext uri="{FF2B5EF4-FFF2-40B4-BE49-F238E27FC236}">
                <a16:creationId xmlns:a16="http://schemas.microsoft.com/office/drawing/2014/main" id="{84979920-5230-5060-4DF9-D37F5F396B7C}"/>
              </a:ext>
            </a:extLst>
          </p:cNvPr>
          <p:cNvSpPr>
            <a:spLocks noGrp="1"/>
          </p:cNvSpPr>
          <p:nvPr>
            <p:ph type="body" idx="10"/>
          </p:nvPr>
        </p:nvSpPr>
        <p:spPr>
          <a:xfrm>
            <a:off x="566928" y="1471190"/>
            <a:ext cx="11476136" cy="5386809"/>
          </a:xfrm>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Begin with a description of your overarching scholarship focus and goals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Can subdivide based on different research projects or scholarly works</a:t>
            </a:r>
          </a:p>
          <a:p>
            <a:r>
              <a:rPr lang="en-US" sz="1800" b="1" dirty="0">
                <a:latin typeface="Arial" panose="020B0604020202020204" pitchFamily="34" charset="0"/>
                <a:ea typeface="Calibri" panose="020F0502020204030204" pitchFamily="34" charset="0"/>
                <a:cs typeface="Times New Roman" panose="02020603050405020304" pitchFamily="18" charset="0"/>
              </a:rPr>
              <a:t>Write for a broad audience</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Highlight any groundbreaking or seminal contributions to your field, significant findings, breakthroughs, or innovations, etc., and explain their importance</a:t>
            </a:r>
          </a:p>
          <a:p>
            <a:r>
              <a:rPr lang="en-US" sz="1800" dirty="0">
                <a:latin typeface="Arial" panose="020B0604020202020204" pitchFamily="34" charset="0"/>
                <a:ea typeface="Calibri" panose="020F0502020204030204" pitchFamily="34" charset="0"/>
                <a:cs typeface="Times New Roman" panose="02020603050405020304" pitchFamily="18" charset="0"/>
              </a:rPr>
              <a:t>Indicate when your scholarship including clinical trials resulted in talks, papers, awards, grants, etc. (emphasize items that highlight your national/international reputation)</a:t>
            </a:r>
          </a:p>
          <a:p>
            <a:r>
              <a:rPr lang="en-US" sz="1800" dirty="0">
                <a:latin typeface="Arial" panose="020B0604020202020204" pitchFamily="34" charset="0"/>
                <a:ea typeface="Calibri" panose="020F0502020204030204" pitchFamily="34" charset="0"/>
                <a:cs typeface="Times New Roman" panose="02020603050405020304" pitchFamily="18" charset="0"/>
              </a:rPr>
              <a:t>For team science, collaborations, and clinical trials clearly explain your unique role highlighting what you </a:t>
            </a:r>
            <a:r>
              <a:rPr lang="en-US" sz="1800" dirty="0" err="1">
                <a:latin typeface="Arial" panose="020B0604020202020204" pitchFamily="34" charset="0"/>
                <a:ea typeface="Calibri" panose="020F0502020204030204" pitchFamily="34" charset="0"/>
                <a:cs typeface="Times New Roman" panose="02020603050405020304" pitchFamily="18" charset="0"/>
              </a:rPr>
              <a:t>brouth</a:t>
            </a:r>
            <a:r>
              <a:rPr lang="en-US" sz="1800" dirty="0">
                <a:latin typeface="Arial" panose="020B0604020202020204" pitchFamily="34" charset="0"/>
                <a:ea typeface="Calibri" panose="020F0502020204030204" pitchFamily="34" charset="0"/>
                <a:cs typeface="Times New Roman" panose="02020603050405020304" pitchFamily="18" charset="0"/>
              </a:rPr>
              <a:t> to the team and your leadership roles within the work</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Assistant professors describe how your work at UB established your independence from previous advisors. Associate professors describe how your work since your last promotion has contributed to/impacted the field</a:t>
            </a:r>
          </a:p>
          <a:p>
            <a:r>
              <a:rPr lang="en-US" sz="1800" dirty="0">
                <a:latin typeface="Arial" panose="020B0604020202020204" pitchFamily="34" charset="0"/>
                <a:ea typeface="Calibri" panose="020F0502020204030204" pitchFamily="34" charset="0"/>
                <a:cs typeface="Times New Roman" panose="02020603050405020304" pitchFamily="18" charset="0"/>
              </a:rPr>
              <a:t>Weave in a description of collaborations and training opportunities for learners and trainees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Describe your fu</a:t>
            </a:r>
            <a:r>
              <a:rPr lang="en-US" sz="1800" dirty="0">
                <a:latin typeface="Arial" panose="020B0604020202020204" pitchFamily="34" charset="0"/>
                <a:ea typeface="Calibri" panose="020F0502020204030204" pitchFamily="34" charset="0"/>
                <a:cs typeface="Times New Roman" panose="02020603050405020304" pitchFamily="18" charset="0"/>
              </a:rPr>
              <a:t>ture plans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16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0CF6-1098-7BEA-BDB9-BE0C53684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7284E-7D18-A2AE-FDA7-02C0BBA8602A}"/>
              </a:ext>
            </a:extLst>
          </p:cNvPr>
          <p:cNvSpPr>
            <a:spLocks noGrp="1"/>
          </p:cNvSpPr>
          <p:nvPr>
            <p:ph type="title"/>
          </p:nvPr>
        </p:nvSpPr>
        <p:spPr/>
        <p:txBody>
          <a:bodyPr>
            <a:normAutofit/>
          </a:bodyPr>
          <a:lstStyle/>
          <a:p>
            <a:r>
              <a:rPr lang="en-US" dirty="0"/>
              <a:t>Your personal statement: teaching</a:t>
            </a:r>
          </a:p>
        </p:txBody>
      </p:sp>
      <p:sp>
        <p:nvSpPr>
          <p:cNvPr id="2" name="Text Placeholder 1">
            <a:extLst>
              <a:ext uri="{FF2B5EF4-FFF2-40B4-BE49-F238E27FC236}">
                <a16:creationId xmlns:a16="http://schemas.microsoft.com/office/drawing/2014/main" id="{84979920-5230-5060-4DF9-D37F5F396B7C}"/>
              </a:ext>
            </a:extLst>
          </p:cNvPr>
          <p:cNvSpPr>
            <a:spLocks noGrp="1"/>
          </p:cNvSpPr>
          <p:nvPr>
            <p:ph type="body" idx="10"/>
          </p:nvPr>
        </p:nvSpPr>
        <p:spPr>
          <a:xfrm>
            <a:off x="566927" y="2185416"/>
            <a:ext cx="11225679" cy="4347586"/>
          </a:xfrm>
        </p:spPr>
        <p:txBody>
          <a:bodyPr/>
          <a:lstStyle/>
          <a:p>
            <a:r>
              <a:rPr lang="en-US" sz="2400" dirty="0">
                <a:latin typeface="Arial" panose="020B0604020202020204" pitchFamily="34" charset="0"/>
                <a:ea typeface="Calibri" panose="020F0502020204030204" pitchFamily="34" charset="0"/>
                <a:cs typeface="Times New Roman" panose="02020603050405020304" pitchFamily="18" charset="0"/>
              </a:rPr>
              <a:t>Describe your philosophy and approach to education, training and/or mentoring</a:t>
            </a:r>
          </a:p>
          <a:p>
            <a:r>
              <a:rPr lang="en-US" sz="2400" dirty="0">
                <a:latin typeface="Arial" panose="020B0604020202020204" pitchFamily="34" charset="0"/>
                <a:ea typeface="Calibri" panose="020F0502020204030204" pitchFamily="34" charset="0"/>
                <a:cs typeface="Times New Roman" panose="02020603050405020304" pitchFamily="18" charset="0"/>
              </a:rPr>
              <a:t>Describe your teaching/training accomplishments</a:t>
            </a:r>
          </a:p>
          <a:p>
            <a:r>
              <a:rPr lang="en-US" sz="2400" dirty="0">
                <a:latin typeface="Arial" panose="020B0604020202020204" pitchFamily="34" charset="0"/>
                <a:ea typeface="Calibri" panose="020F0502020204030204" pitchFamily="34" charset="0"/>
                <a:cs typeface="Times New Roman" panose="02020603050405020304" pitchFamily="18" charset="0"/>
              </a:rPr>
              <a:t>Describe how you have used learner and peer review of teaching and/or professional development activities to improve your teaching</a:t>
            </a:r>
          </a:p>
          <a:p>
            <a:r>
              <a:rPr lang="en-US" sz="2400" dirty="0">
                <a:latin typeface="Arial" panose="020B0604020202020204" pitchFamily="34" charset="0"/>
                <a:ea typeface="Calibri" panose="020F0502020204030204" pitchFamily="34" charset="0"/>
                <a:cs typeface="Times New Roman" panose="02020603050405020304" pitchFamily="18" charset="0"/>
              </a:rPr>
              <a:t>Highlight innovations in teaching/training methods, materials, and evaluation</a:t>
            </a:r>
          </a:p>
          <a:p>
            <a:r>
              <a:rPr lang="en-US" sz="2400" dirty="0">
                <a:latin typeface="Arial" panose="020B0604020202020204" pitchFamily="34" charset="0"/>
                <a:ea typeface="Calibri" panose="020F0502020204030204" pitchFamily="34" charset="0"/>
                <a:cs typeface="Times New Roman" panose="02020603050405020304" pitchFamily="18" charset="0"/>
              </a:rPr>
              <a:t>Describe curriculum development activities and course or program administration</a:t>
            </a:r>
          </a:p>
          <a:p>
            <a:r>
              <a:rPr lang="en-US" sz="2400" dirty="0">
                <a:latin typeface="Arial" panose="020B0604020202020204" pitchFamily="34" charset="0"/>
                <a:ea typeface="Calibri" panose="020F0502020204030204" pitchFamily="34" charset="0"/>
                <a:cs typeface="Times New Roman" panose="02020603050405020304" pitchFamily="18" charset="0"/>
              </a:rPr>
              <a:t>Highlight any presentations, trainings, or teaching related scholarship you have led</a:t>
            </a:r>
          </a:p>
          <a:p>
            <a:r>
              <a:rPr lang="en-US" sz="2400" dirty="0">
                <a:latin typeface="Arial" panose="020B0604020202020204" pitchFamily="34" charset="0"/>
                <a:ea typeface="Calibri" panose="020F0502020204030204" pitchFamily="34" charset="0"/>
                <a:cs typeface="Times New Roman" panose="02020603050405020304" pitchFamily="18" charset="0"/>
              </a:rPr>
              <a:t>Highlight teaching awards</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0011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0CF6-1098-7BEA-BDB9-BE0C53684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7284E-7D18-A2AE-FDA7-02C0BBA8602A}"/>
              </a:ext>
            </a:extLst>
          </p:cNvPr>
          <p:cNvSpPr>
            <a:spLocks noGrp="1"/>
          </p:cNvSpPr>
          <p:nvPr>
            <p:ph type="title"/>
          </p:nvPr>
        </p:nvSpPr>
        <p:spPr/>
        <p:txBody>
          <a:bodyPr>
            <a:normAutofit/>
          </a:bodyPr>
          <a:lstStyle/>
          <a:p>
            <a:r>
              <a:rPr lang="en-US" dirty="0"/>
              <a:t>Your personal statement: service</a:t>
            </a:r>
          </a:p>
        </p:txBody>
      </p:sp>
      <p:sp>
        <p:nvSpPr>
          <p:cNvPr id="2" name="Text Placeholder 1">
            <a:extLst>
              <a:ext uri="{FF2B5EF4-FFF2-40B4-BE49-F238E27FC236}">
                <a16:creationId xmlns:a16="http://schemas.microsoft.com/office/drawing/2014/main" id="{84979920-5230-5060-4DF9-D37F5F396B7C}"/>
              </a:ext>
            </a:extLst>
          </p:cNvPr>
          <p:cNvSpPr>
            <a:spLocks noGrp="1"/>
          </p:cNvSpPr>
          <p:nvPr>
            <p:ph type="body" idx="10"/>
          </p:nvPr>
        </p:nvSpPr>
        <p:spPr>
          <a:xfrm>
            <a:off x="566928" y="2185416"/>
            <a:ext cx="10279748" cy="3732425"/>
          </a:xfrm>
        </p:spPr>
        <p:txBody>
          <a:bodyPr/>
          <a:lstStyle/>
          <a:p>
            <a:r>
              <a:rPr lang="en-US" sz="2400" dirty="0">
                <a:latin typeface="Arial" panose="020B0604020202020204" pitchFamily="34" charset="0"/>
                <a:ea typeface="Calibri" panose="020F0502020204030204" pitchFamily="34" charset="0"/>
                <a:cs typeface="Times New Roman" panose="02020603050405020304" pitchFamily="18" charset="0"/>
              </a:rPr>
              <a:t>C</a:t>
            </a:r>
            <a:r>
              <a:rPr lang="en-US" sz="2400" dirty="0">
                <a:effectLst/>
                <a:latin typeface="Arial" panose="020B0604020202020204" pitchFamily="34" charset="0"/>
                <a:ea typeface="Calibri" panose="020F0502020204030204" pitchFamily="34" charset="0"/>
                <a:cs typeface="Times New Roman" panose="02020603050405020304" pitchFamily="18" charset="0"/>
              </a:rPr>
              <a:t>oncise description of your professional expertise, achievements, and leadership, which contribute to the university’s </a:t>
            </a:r>
            <a:r>
              <a:rPr lang="en-US" sz="2400" dirty="0">
                <a:latin typeface="Arial" panose="020B0604020202020204" pitchFamily="34" charset="0"/>
                <a:ea typeface="Calibri" panose="020F0502020204030204" pitchFamily="34" charset="0"/>
                <a:cs typeface="Times New Roman" panose="02020603050405020304" pitchFamily="18" charset="0"/>
              </a:rPr>
              <a:t>missions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p>
          <a:p>
            <a:r>
              <a:rPr lang="en-US" sz="2400" dirty="0">
                <a:latin typeface="Arial" panose="020B0604020202020204" pitchFamily="34" charset="0"/>
                <a:ea typeface="Calibri" panose="020F0502020204030204" pitchFamily="34" charset="0"/>
                <a:cs typeface="Times New Roman" panose="02020603050405020304" pitchFamily="18" charset="0"/>
              </a:rPr>
              <a:t>Address professional service, university service, school service, and departmental service</a:t>
            </a:r>
          </a:p>
          <a:p>
            <a:r>
              <a:rPr lang="en-US" sz="2400" dirty="0">
                <a:latin typeface="Arial" panose="020B0604020202020204" pitchFamily="34" charset="0"/>
                <a:ea typeface="Calibri" panose="020F0502020204030204" pitchFamily="34" charset="0"/>
                <a:cs typeface="Times New Roman" panose="02020603050405020304" pitchFamily="18" charset="0"/>
              </a:rPr>
              <a:t>Can highlight community engagement</a:t>
            </a:r>
          </a:p>
          <a:p>
            <a:r>
              <a:rPr lang="en-US" sz="2400" dirty="0">
                <a:latin typeface="Arial" panose="020B0604020202020204" pitchFamily="34" charset="0"/>
                <a:ea typeface="Calibri" panose="020F0502020204030204" pitchFamily="34" charset="0"/>
                <a:cs typeface="Times New Roman" panose="02020603050405020304" pitchFamily="18" charset="0"/>
              </a:rPr>
              <a:t>Address future plans for service</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83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D6021-0BCE-75A6-1D2D-3C3802AF8F95}"/>
              </a:ext>
            </a:extLst>
          </p:cNvPr>
          <p:cNvSpPr>
            <a:spLocks noGrp="1"/>
          </p:cNvSpPr>
          <p:nvPr>
            <p:ph type="title"/>
          </p:nvPr>
        </p:nvSpPr>
        <p:spPr/>
        <p:txBody>
          <a:bodyPr/>
          <a:lstStyle/>
          <a:p>
            <a:r>
              <a:rPr lang="en-US" dirty="0"/>
              <a:t>Tips for preparing your dossier</a:t>
            </a:r>
          </a:p>
        </p:txBody>
      </p:sp>
      <p:sp>
        <p:nvSpPr>
          <p:cNvPr id="2" name="Text Placeholder 1">
            <a:extLst>
              <a:ext uri="{FF2B5EF4-FFF2-40B4-BE49-F238E27FC236}">
                <a16:creationId xmlns:a16="http://schemas.microsoft.com/office/drawing/2014/main" id="{697544F9-D44E-6A54-D57E-8AB99AF2F0B3}"/>
              </a:ext>
            </a:extLst>
          </p:cNvPr>
          <p:cNvSpPr>
            <a:spLocks noGrp="1"/>
          </p:cNvSpPr>
          <p:nvPr>
            <p:ph type="body" idx="10"/>
          </p:nvPr>
        </p:nvSpPr>
        <p:spPr>
          <a:xfrm>
            <a:off x="566928" y="2185416"/>
            <a:ext cx="11068024" cy="2968475"/>
          </a:xfrm>
        </p:spPr>
        <p:txBody>
          <a:bodyPr/>
          <a:lstStyle/>
          <a:p>
            <a:r>
              <a:rPr lang="en-US" sz="2400" dirty="0"/>
              <a:t>Update your CV often, adding new items as they happen</a:t>
            </a:r>
          </a:p>
          <a:p>
            <a:r>
              <a:rPr lang="en-US" sz="2400" dirty="0"/>
              <a:t>Have a document in which you write key achievements and items (</a:t>
            </a:r>
            <a:r>
              <a:rPr lang="en-US" sz="2400" dirty="0" err="1"/>
              <a:t>eg</a:t>
            </a:r>
            <a:r>
              <a:rPr lang="en-US" sz="2400" dirty="0"/>
              <a:t>, invitations for talks, abstract submissions, grant submissions, </a:t>
            </a:r>
            <a:r>
              <a:rPr lang="en-US" sz="2400" dirty="0" err="1"/>
              <a:t>etc</a:t>
            </a:r>
            <a:endParaRPr lang="en-US" sz="2400" dirty="0"/>
          </a:p>
          <a:p>
            <a:r>
              <a:rPr lang="en-US" sz="2400" dirty="0"/>
              <a:t>Have a file folder or email folder in which you add key items including congratulatory emails, acceptances for abstracts and manuscripts, </a:t>
            </a:r>
            <a:r>
              <a:rPr lang="en-US" sz="2400" dirty="0" err="1"/>
              <a:t>etc</a:t>
            </a:r>
            <a:endParaRPr lang="en-US" sz="2400" dirty="0"/>
          </a:p>
          <a:p>
            <a:r>
              <a:rPr lang="en-US" sz="2400" dirty="0"/>
              <a:t>Use tables without borders in the CV to easily add and sort items</a:t>
            </a:r>
          </a:p>
        </p:txBody>
      </p:sp>
    </p:spTree>
    <p:extLst>
      <p:ext uri="{BB962C8B-B14F-4D97-AF65-F5344CB8AC3E}">
        <p14:creationId xmlns:p14="http://schemas.microsoft.com/office/powerpoint/2010/main" val="160558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0E033-BB1B-6315-70D0-5A916C16B04C}"/>
              </a:ext>
            </a:extLst>
          </p:cNvPr>
          <p:cNvSpPr>
            <a:spLocks noGrp="1"/>
          </p:cNvSpPr>
          <p:nvPr>
            <p:ph type="title"/>
          </p:nvPr>
        </p:nvSpPr>
        <p:spPr/>
        <p:txBody>
          <a:bodyPr/>
          <a:lstStyle/>
          <a:p>
            <a:r>
              <a:rPr lang="en-US" dirty="0"/>
              <a:t>We are here to help</a:t>
            </a:r>
          </a:p>
        </p:txBody>
      </p:sp>
      <p:sp>
        <p:nvSpPr>
          <p:cNvPr id="2" name="Text Placeholder 1">
            <a:extLst>
              <a:ext uri="{FF2B5EF4-FFF2-40B4-BE49-F238E27FC236}">
                <a16:creationId xmlns:a16="http://schemas.microsoft.com/office/drawing/2014/main" id="{4BE34855-D765-857C-233B-8E028157F70C}"/>
              </a:ext>
            </a:extLst>
          </p:cNvPr>
          <p:cNvSpPr>
            <a:spLocks noGrp="1"/>
          </p:cNvSpPr>
          <p:nvPr>
            <p:ph type="body" idx="10"/>
          </p:nvPr>
        </p:nvSpPr>
        <p:spPr>
          <a:xfrm>
            <a:off x="566928" y="2185416"/>
            <a:ext cx="10931389" cy="3732425"/>
          </a:xfrm>
        </p:spPr>
        <p:txBody>
          <a:bodyPr/>
          <a:lstStyle/>
          <a:p>
            <a:r>
              <a:rPr lang="en-US" sz="2400" dirty="0"/>
              <a:t>Reach out to the Jacobs School Office of Faculty Affairs for consultations on your CV and statement (at any time in your career path)</a:t>
            </a:r>
          </a:p>
          <a:p>
            <a:r>
              <a:rPr lang="en-US" sz="2400" dirty="0"/>
              <a:t>We host workshops and panels related to promotion throughout the year</a:t>
            </a:r>
          </a:p>
          <a:p>
            <a:r>
              <a:rPr lang="en-US" sz="2400" dirty="0"/>
              <a:t>We host a Personal Statement Writing Group</a:t>
            </a:r>
          </a:p>
          <a:p>
            <a:r>
              <a:rPr lang="en-US" sz="2400" dirty="0"/>
              <a:t>Our website has guidelines for both CV and personal statement</a:t>
            </a:r>
          </a:p>
        </p:txBody>
      </p:sp>
    </p:spTree>
    <p:extLst>
      <p:ext uri="{BB962C8B-B14F-4D97-AF65-F5344CB8AC3E}">
        <p14:creationId xmlns:p14="http://schemas.microsoft.com/office/powerpoint/2010/main" val="101370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a:extLst>
              <a:ext uri="{FF2B5EF4-FFF2-40B4-BE49-F238E27FC236}">
                <a16:creationId xmlns:a16="http://schemas.microsoft.com/office/drawing/2014/main" id="{4FC4727F-7737-92D0-415B-1CB75CAC9052}"/>
              </a:ext>
            </a:extLst>
          </p:cNvPr>
          <p:cNvSpPr txBox="1">
            <a:spLocks noGrp="1"/>
          </p:cNvSpPr>
          <p:nvPr>
            <p:ph type="title" idx="4294967295"/>
          </p:nvPr>
        </p:nvSpPr>
        <p:spPr>
          <a:xfrm>
            <a:off x="73804" y="968784"/>
            <a:ext cx="10515600" cy="7160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Georgia" charset="0"/>
                <a:ea typeface="Georgia" charset="0"/>
                <a:cs typeface="Georgia" charset="0"/>
              </a:rPr>
              <a:t>The promotion and tenure workflow</a:t>
            </a:r>
          </a:p>
        </p:txBody>
      </p:sp>
      <p:sp>
        <p:nvSpPr>
          <p:cNvPr id="31" name="TextBox 30">
            <a:extLst>
              <a:ext uri="{FF2B5EF4-FFF2-40B4-BE49-F238E27FC236}">
                <a16:creationId xmlns:a16="http://schemas.microsoft.com/office/drawing/2014/main" id="{DC713DDF-21C5-7E08-0F64-4B8A6EF8A19F}"/>
              </a:ext>
            </a:extLst>
          </p:cNvPr>
          <p:cNvSpPr txBox="1"/>
          <p:nvPr/>
        </p:nvSpPr>
        <p:spPr>
          <a:xfrm>
            <a:off x="5463255" y="1593288"/>
            <a:ext cx="1337226" cy="400110"/>
          </a:xfrm>
          <a:prstGeom prst="rect">
            <a:avLst/>
          </a:prstGeom>
          <a:noFill/>
        </p:spPr>
        <p:txBody>
          <a:bodyPr wrap="none" rtlCol="0">
            <a:spAutoFit/>
          </a:bodyPr>
          <a:lstStyle/>
          <a:p>
            <a:r>
              <a:rPr lang="en-US" sz="2000" b="1" dirty="0"/>
              <a:t>All tracks</a:t>
            </a:r>
          </a:p>
        </p:txBody>
      </p:sp>
      <p:sp>
        <p:nvSpPr>
          <p:cNvPr id="18" name="TextBox 17">
            <a:extLst>
              <a:ext uri="{FF2B5EF4-FFF2-40B4-BE49-F238E27FC236}">
                <a16:creationId xmlns:a16="http://schemas.microsoft.com/office/drawing/2014/main" id="{FEA4B169-1194-E206-67D7-72B7AE52C4C9}"/>
              </a:ext>
            </a:extLst>
          </p:cNvPr>
          <p:cNvSpPr txBox="1"/>
          <p:nvPr/>
        </p:nvSpPr>
        <p:spPr>
          <a:xfrm>
            <a:off x="73804" y="2247723"/>
            <a:ext cx="1989740" cy="923330"/>
          </a:xfrm>
          <a:prstGeom prst="rect">
            <a:avLst/>
          </a:prstGeom>
          <a:noFill/>
        </p:spPr>
        <p:txBody>
          <a:bodyPr wrap="square" rtlCol="0">
            <a:spAutoFit/>
          </a:bodyPr>
          <a:lstStyle/>
          <a:p>
            <a:pPr algn="ctr"/>
            <a:r>
              <a:rPr lang="en-US" dirty="0"/>
              <a:t>Candidate prepares CV and statement</a:t>
            </a:r>
          </a:p>
        </p:txBody>
      </p:sp>
      <p:sp>
        <p:nvSpPr>
          <p:cNvPr id="22" name="Arrow: Down 32" descr="arrow">
            <a:extLst>
              <a:ext uri="{FF2B5EF4-FFF2-40B4-BE49-F238E27FC236}">
                <a16:creationId xmlns:a16="http://schemas.microsoft.com/office/drawing/2014/main" id="{8785F401-6AA2-BF66-8D90-70A43D3EDF2E}"/>
              </a:ext>
            </a:extLst>
          </p:cNvPr>
          <p:cNvSpPr/>
          <p:nvPr/>
        </p:nvSpPr>
        <p:spPr>
          <a:xfrm rot="16200000">
            <a:off x="2216460" y="2522352"/>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147559B-7393-1358-80B0-49DA0B631510}"/>
              </a:ext>
            </a:extLst>
          </p:cNvPr>
          <p:cNvSpPr txBox="1"/>
          <p:nvPr/>
        </p:nvSpPr>
        <p:spPr>
          <a:xfrm>
            <a:off x="2196032" y="2247723"/>
            <a:ext cx="1817030" cy="923330"/>
          </a:xfrm>
          <a:prstGeom prst="rect">
            <a:avLst/>
          </a:prstGeom>
          <a:noFill/>
        </p:spPr>
        <p:txBody>
          <a:bodyPr wrap="square" rtlCol="0">
            <a:spAutoFit/>
          </a:bodyPr>
          <a:lstStyle/>
          <a:p>
            <a:pPr algn="ctr"/>
            <a:r>
              <a:rPr lang="en-US" dirty="0"/>
              <a:t>Internal and external evaluators</a:t>
            </a:r>
          </a:p>
        </p:txBody>
      </p:sp>
      <p:sp>
        <p:nvSpPr>
          <p:cNvPr id="20" name="Arrow: Down 32" descr="arrow">
            <a:extLst>
              <a:ext uri="{FF2B5EF4-FFF2-40B4-BE49-F238E27FC236}">
                <a16:creationId xmlns:a16="http://schemas.microsoft.com/office/drawing/2014/main" id="{FA560AEC-3D49-1E8D-72EF-29CC04865449}"/>
              </a:ext>
            </a:extLst>
          </p:cNvPr>
          <p:cNvSpPr/>
          <p:nvPr/>
        </p:nvSpPr>
        <p:spPr>
          <a:xfrm rot="16200000">
            <a:off x="4008921" y="2522352"/>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B2AA26F-6804-4D11-840E-898A2D0BB73F}"/>
              </a:ext>
            </a:extLst>
          </p:cNvPr>
          <p:cNvSpPr txBox="1"/>
          <p:nvPr/>
        </p:nvSpPr>
        <p:spPr>
          <a:xfrm>
            <a:off x="3836715" y="2109224"/>
            <a:ext cx="2254423" cy="1200329"/>
          </a:xfrm>
          <a:prstGeom prst="rect">
            <a:avLst/>
          </a:prstGeom>
          <a:noFill/>
        </p:spPr>
        <p:txBody>
          <a:bodyPr wrap="square" rtlCol="0">
            <a:spAutoFit/>
          </a:bodyPr>
          <a:lstStyle/>
          <a:p>
            <a:pPr algn="ctr"/>
            <a:r>
              <a:rPr lang="en-US" dirty="0"/>
              <a:t>Department Promotions Committee</a:t>
            </a:r>
          </a:p>
          <a:p>
            <a:pPr algn="ctr"/>
            <a:r>
              <a:rPr lang="en-US" dirty="0"/>
              <a:t>Vote</a:t>
            </a:r>
          </a:p>
        </p:txBody>
      </p:sp>
      <p:sp>
        <p:nvSpPr>
          <p:cNvPr id="17" name="Arrow: Down 32" descr="arrow">
            <a:extLst>
              <a:ext uri="{FF2B5EF4-FFF2-40B4-BE49-F238E27FC236}">
                <a16:creationId xmlns:a16="http://schemas.microsoft.com/office/drawing/2014/main" id="{B6C753CC-A083-6A17-35CB-78D7C5041DE1}"/>
              </a:ext>
            </a:extLst>
          </p:cNvPr>
          <p:cNvSpPr/>
          <p:nvPr/>
        </p:nvSpPr>
        <p:spPr>
          <a:xfrm rot="16200000">
            <a:off x="5828930" y="2522352"/>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983CFAA-341E-4E42-9A9B-E36EC57044F4}"/>
              </a:ext>
            </a:extLst>
          </p:cNvPr>
          <p:cNvSpPr txBox="1"/>
          <p:nvPr/>
        </p:nvSpPr>
        <p:spPr>
          <a:xfrm>
            <a:off x="6068284" y="2386223"/>
            <a:ext cx="1467732" cy="646331"/>
          </a:xfrm>
          <a:prstGeom prst="rect">
            <a:avLst/>
          </a:prstGeom>
          <a:noFill/>
        </p:spPr>
        <p:txBody>
          <a:bodyPr wrap="square" rtlCol="0">
            <a:spAutoFit/>
          </a:bodyPr>
          <a:lstStyle/>
          <a:p>
            <a:pPr algn="ctr"/>
            <a:r>
              <a:rPr lang="en-US" dirty="0"/>
              <a:t>Department Chair*</a:t>
            </a:r>
          </a:p>
        </p:txBody>
      </p:sp>
      <p:sp>
        <p:nvSpPr>
          <p:cNvPr id="12" name="Arrow: Down 32" descr="arrow">
            <a:extLst>
              <a:ext uri="{FF2B5EF4-FFF2-40B4-BE49-F238E27FC236}">
                <a16:creationId xmlns:a16="http://schemas.microsoft.com/office/drawing/2014/main" id="{BE7820FC-96FF-7C90-DD27-6385A63350B7}"/>
              </a:ext>
            </a:extLst>
          </p:cNvPr>
          <p:cNvSpPr/>
          <p:nvPr/>
        </p:nvSpPr>
        <p:spPr>
          <a:xfrm rot="16200000">
            <a:off x="7663672" y="2522352"/>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24BB8B-FF76-4B71-966B-63BD00723546}"/>
              </a:ext>
            </a:extLst>
          </p:cNvPr>
          <p:cNvSpPr txBox="1"/>
          <p:nvPr/>
        </p:nvSpPr>
        <p:spPr>
          <a:xfrm>
            <a:off x="8004464" y="2109224"/>
            <a:ext cx="2056444" cy="1200329"/>
          </a:xfrm>
          <a:prstGeom prst="rect">
            <a:avLst/>
          </a:prstGeom>
          <a:noFill/>
        </p:spPr>
        <p:txBody>
          <a:bodyPr wrap="square" rtlCol="0">
            <a:spAutoFit/>
          </a:bodyPr>
          <a:lstStyle/>
          <a:p>
            <a:pPr algn="ctr"/>
            <a:r>
              <a:rPr lang="en-US" dirty="0"/>
              <a:t>Jacobs School ad hoc Promotions Committee</a:t>
            </a:r>
          </a:p>
          <a:p>
            <a:pPr algn="ctr"/>
            <a:r>
              <a:rPr lang="en-US" dirty="0"/>
              <a:t>Vote</a:t>
            </a:r>
          </a:p>
        </p:txBody>
      </p:sp>
      <p:sp>
        <p:nvSpPr>
          <p:cNvPr id="33" name="Arrow: Down 32" descr="Image shows the promotion and tenure workflow">
            <a:extLst>
              <a:ext uri="{FF2B5EF4-FFF2-40B4-BE49-F238E27FC236}">
                <a16:creationId xmlns:a16="http://schemas.microsoft.com/office/drawing/2014/main" id="{9070AA47-8F04-4B3C-8065-279756609B52}"/>
              </a:ext>
            </a:extLst>
          </p:cNvPr>
          <p:cNvSpPr/>
          <p:nvPr/>
        </p:nvSpPr>
        <p:spPr>
          <a:xfrm rot="16200000">
            <a:off x="10221520" y="2522352"/>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4196420-B6FB-4487-9751-C4BEDDDB5782}"/>
              </a:ext>
            </a:extLst>
          </p:cNvPr>
          <p:cNvSpPr txBox="1"/>
          <p:nvPr/>
        </p:nvSpPr>
        <p:spPr>
          <a:xfrm>
            <a:off x="10314222" y="2386223"/>
            <a:ext cx="1896673" cy="646331"/>
          </a:xfrm>
          <a:prstGeom prst="rect">
            <a:avLst/>
          </a:prstGeom>
          <a:noFill/>
        </p:spPr>
        <p:txBody>
          <a:bodyPr wrap="square" rtlCol="0">
            <a:spAutoFit/>
          </a:bodyPr>
          <a:lstStyle/>
          <a:p>
            <a:pPr algn="ctr"/>
            <a:r>
              <a:rPr lang="en-US" dirty="0"/>
              <a:t>Jacobs School Dean*</a:t>
            </a:r>
          </a:p>
        </p:txBody>
      </p:sp>
      <p:sp>
        <p:nvSpPr>
          <p:cNvPr id="30" name="TextBox 29">
            <a:extLst>
              <a:ext uri="{FF2B5EF4-FFF2-40B4-BE49-F238E27FC236}">
                <a16:creationId xmlns:a16="http://schemas.microsoft.com/office/drawing/2014/main" id="{F50B8DC1-AA1D-4EE5-4007-1A0872FAB9E5}"/>
              </a:ext>
            </a:extLst>
          </p:cNvPr>
          <p:cNvSpPr txBox="1"/>
          <p:nvPr/>
        </p:nvSpPr>
        <p:spPr>
          <a:xfrm>
            <a:off x="1397078" y="3783841"/>
            <a:ext cx="9469580" cy="400110"/>
          </a:xfrm>
          <a:prstGeom prst="rect">
            <a:avLst/>
          </a:prstGeom>
          <a:noFill/>
        </p:spPr>
        <p:txBody>
          <a:bodyPr wrap="none" rtlCol="0">
            <a:spAutoFit/>
          </a:bodyPr>
          <a:lstStyle/>
          <a:p>
            <a:r>
              <a:rPr lang="en-US" sz="2000" b="1" dirty="0"/>
              <a:t>Tenured, tenure track, and research track going from Associate to Professor</a:t>
            </a:r>
          </a:p>
        </p:txBody>
      </p:sp>
      <p:sp>
        <p:nvSpPr>
          <p:cNvPr id="21" name="TextBox 20">
            <a:extLst>
              <a:ext uri="{FF2B5EF4-FFF2-40B4-BE49-F238E27FC236}">
                <a16:creationId xmlns:a16="http://schemas.microsoft.com/office/drawing/2014/main" id="{20DCC9ED-8C7A-42AD-9E2D-43A42DB98C7D}"/>
              </a:ext>
            </a:extLst>
          </p:cNvPr>
          <p:cNvSpPr txBox="1"/>
          <p:nvPr/>
        </p:nvSpPr>
        <p:spPr>
          <a:xfrm>
            <a:off x="959830" y="4586621"/>
            <a:ext cx="2950510" cy="369332"/>
          </a:xfrm>
          <a:prstGeom prst="rect">
            <a:avLst/>
          </a:prstGeom>
          <a:noFill/>
        </p:spPr>
        <p:txBody>
          <a:bodyPr wrap="square" rtlCol="0">
            <a:spAutoFit/>
          </a:bodyPr>
          <a:lstStyle/>
          <a:p>
            <a:r>
              <a:rPr lang="en-US" dirty="0"/>
              <a:t>President’s Review Board*</a:t>
            </a:r>
          </a:p>
        </p:txBody>
      </p:sp>
      <p:sp>
        <p:nvSpPr>
          <p:cNvPr id="28" name="Arrow: Down 32" descr="arrow">
            <a:extLst>
              <a:ext uri="{FF2B5EF4-FFF2-40B4-BE49-F238E27FC236}">
                <a16:creationId xmlns:a16="http://schemas.microsoft.com/office/drawing/2014/main" id="{727F4404-F585-1D47-4BAA-5D4B0F47DD08}"/>
              </a:ext>
            </a:extLst>
          </p:cNvPr>
          <p:cNvSpPr/>
          <p:nvPr/>
        </p:nvSpPr>
        <p:spPr>
          <a:xfrm rot="16200000">
            <a:off x="4212503" y="4584251"/>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C6864ED-4EB8-4809-8AA1-95E00C8226C2}"/>
              </a:ext>
            </a:extLst>
          </p:cNvPr>
          <p:cNvSpPr txBox="1"/>
          <p:nvPr/>
        </p:nvSpPr>
        <p:spPr>
          <a:xfrm>
            <a:off x="4586884" y="4586621"/>
            <a:ext cx="1441420" cy="369332"/>
          </a:xfrm>
          <a:prstGeom prst="rect">
            <a:avLst/>
          </a:prstGeom>
          <a:noFill/>
        </p:spPr>
        <p:txBody>
          <a:bodyPr wrap="none" rtlCol="0">
            <a:spAutoFit/>
          </a:bodyPr>
          <a:lstStyle/>
          <a:p>
            <a:r>
              <a:rPr lang="en-US" dirty="0"/>
              <a:t>UB Provost*</a:t>
            </a:r>
          </a:p>
        </p:txBody>
      </p:sp>
      <p:sp>
        <p:nvSpPr>
          <p:cNvPr id="27" name="Arrow: Down 32" descr="arrow">
            <a:extLst>
              <a:ext uri="{FF2B5EF4-FFF2-40B4-BE49-F238E27FC236}">
                <a16:creationId xmlns:a16="http://schemas.microsoft.com/office/drawing/2014/main" id="{BBFF219A-B73E-181A-7230-AA45FBE22096}"/>
              </a:ext>
            </a:extLst>
          </p:cNvPr>
          <p:cNvSpPr/>
          <p:nvPr/>
        </p:nvSpPr>
        <p:spPr>
          <a:xfrm rot="16200000">
            <a:off x="6276430" y="4584251"/>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618B8DB-D73D-4C89-A4C9-6602A5408ED4}"/>
              </a:ext>
            </a:extLst>
          </p:cNvPr>
          <p:cNvSpPr txBox="1"/>
          <p:nvPr/>
        </p:nvSpPr>
        <p:spPr>
          <a:xfrm>
            <a:off x="6701293" y="4586621"/>
            <a:ext cx="1633781" cy="369332"/>
          </a:xfrm>
          <a:prstGeom prst="rect">
            <a:avLst/>
          </a:prstGeom>
          <a:noFill/>
        </p:spPr>
        <p:txBody>
          <a:bodyPr wrap="none" rtlCol="0">
            <a:spAutoFit/>
          </a:bodyPr>
          <a:lstStyle/>
          <a:p>
            <a:r>
              <a:rPr lang="en-US" dirty="0"/>
              <a:t>UB President*</a:t>
            </a:r>
          </a:p>
        </p:txBody>
      </p:sp>
      <p:sp>
        <p:nvSpPr>
          <p:cNvPr id="29" name="Arrow: Down 32" descr="arrow">
            <a:extLst>
              <a:ext uri="{FF2B5EF4-FFF2-40B4-BE49-F238E27FC236}">
                <a16:creationId xmlns:a16="http://schemas.microsoft.com/office/drawing/2014/main" id="{CCFAF208-E13C-1835-E97D-3E9DB594D5BB}"/>
              </a:ext>
            </a:extLst>
          </p:cNvPr>
          <p:cNvSpPr/>
          <p:nvPr/>
        </p:nvSpPr>
        <p:spPr>
          <a:xfrm rot="16200000">
            <a:off x="8575496" y="4588668"/>
            <a:ext cx="117988"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486FE40-C2B9-4230-982C-168C0D73978A}"/>
              </a:ext>
            </a:extLst>
          </p:cNvPr>
          <p:cNvSpPr txBox="1"/>
          <p:nvPr/>
        </p:nvSpPr>
        <p:spPr>
          <a:xfrm>
            <a:off x="8985416" y="4586621"/>
            <a:ext cx="2078454" cy="369332"/>
          </a:xfrm>
          <a:prstGeom prst="rect">
            <a:avLst/>
          </a:prstGeom>
          <a:noFill/>
        </p:spPr>
        <p:txBody>
          <a:bodyPr wrap="none" rtlCol="0">
            <a:spAutoFit/>
          </a:bodyPr>
          <a:lstStyle/>
          <a:p>
            <a:r>
              <a:rPr lang="en-US" dirty="0"/>
              <a:t>SUNY Chancellor*</a:t>
            </a:r>
          </a:p>
        </p:txBody>
      </p:sp>
      <p:sp>
        <p:nvSpPr>
          <p:cNvPr id="26" name="TextBox 25">
            <a:extLst>
              <a:ext uri="{FF2B5EF4-FFF2-40B4-BE49-F238E27FC236}">
                <a16:creationId xmlns:a16="http://schemas.microsoft.com/office/drawing/2014/main" id="{8395B041-DA4D-41FA-8E8F-997C133E731C}"/>
              </a:ext>
            </a:extLst>
          </p:cNvPr>
          <p:cNvSpPr txBox="1"/>
          <p:nvPr/>
        </p:nvSpPr>
        <p:spPr>
          <a:xfrm>
            <a:off x="260195" y="6067005"/>
            <a:ext cx="3375283" cy="369332"/>
          </a:xfrm>
          <a:prstGeom prst="rect">
            <a:avLst/>
          </a:prstGeom>
          <a:noFill/>
        </p:spPr>
        <p:txBody>
          <a:bodyPr wrap="none" rtlCol="0">
            <a:spAutoFit/>
          </a:bodyPr>
          <a:lstStyle/>
          <a:p>
            <a:r>
              <a:rPr lang="en-US" dirty="0">
                <a:solidFill>
                  <a:srgbClr val="0066FF"/>
                </a:solidFill>
              </a:rPr>
              <a:t>* Faculty candidate receives letter</a:t>
            </a:r>
          </a:p>
        </p:txBody>
      </p:sp>
      <p:sp>
        <p:nvSpPr>
          <p:cNvPr id="35" name="TextBox 34">
            <a:extLst>
              <a:ext uri="{FF2B5EF4-FFF2-40B4-BE49-F238E27FC236}">
                <a16:creationId xmlns:a16="http://schemas.microsoft.com/office/drawing/2014/main" id="{7DAB06BC-8652-1AA9-D093-DB49819D5A93}"/>
              </a:ext>
            </a:extLst>
          </p:cNvPr>
          <p:cNvSpPr txBox="1"/>
          <p:nvPr/>
        </p:nvSpPr>
        <p:spPr>
          <a:xfrm>
            <a:off x="4721236" y="5671634"/>
            <a:ext cx="7269939" cy="461665"/>
          </a:xfrm>
          <a:prstGeom prst="rect">
            <a:avLst/>
          </a:prstGeom>
          <a:noFill/>
        </p:spPr>
        <p:txBody>
          <a:bodyPr wrap="none" rtlCol="0">
            <a:spAutoFit/>
          </a:bodyPr>
          <a:lstStyle/>
          <a:p>
            <a:r>
              <a:rPr lang="en-US" sz="2400" b="1" dirty="0"/>
              <a:t>Lots of people will be writing letters about you!!!</a:t>
            </a:r>
          </a:p>
        </p:txBody>
      </p:sp>
    </p:spTree>
    <p:extLst>
      <p:ext uri="{BB962C8B-B14F-4D97-AF65-F5344CB8AC3E}">
        <p14:creationId xmlns:p14="http://schemas.microsoft.com/office/powerpoint/2010/main" val="5195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1" grpId="0"/>
      <p:bldP spid="28" grpId="0" animBg="1"/>
      <p:bldP spid="23" grpId="0"/>
      <p:bldP spid="27" grpId="0" animBg="1"/>
      <p:bldP spid="24" grpId="0"/>
      <p:bldP spid="29" grpId="0" animBg="1"/>
      <p:bldP spid="25"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5455F4-EBAE-3906-E23C-5BCF252F883D}"/>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TextBox 3">
            <a:extLst>
              <a:ext uri="{FF2B5EF4-FFF2-40B4-BE49-F238E27FC236}">
                <a16:creationId xmlns:a16="http://schemas.microsoft.com/office/drawing/2014/main" id="{4E2688FB-6C6A-0207-2442-61E35053C94F}"/>
              </a:ext>
            </a:extLst>
          </p:cNvPr>
          <p:cNvSpPr txBox="1"/>
          <p:nvPr/>
        </p:nvSpPr>
        <p:spPr>
          <a:xfrm>
            <a:off x="701537" y="1254035"/>
            <a:ext cx="11077071" cy="954107"/>
          </a:xfrm>
          <a:prstGeom prst="rect">
            <a:avLst/>
          </a:prstGeom>
          <a:noFill/>
        </p:spPr>
        <p:txBody>
          <a:bodyPr wrap="none" rtlCol="0">
            <a:spAutoFit/>
          </a:bodyPr>
          <a:lstStyle/>
          <a:p>
            <a:pPr algn="ctr"/>
            <a:r>
              <a:rPr lang="en-US" sz="2800" dirty="0"/>
              <a:t>Think about times you have been an evaluator</a:t>
            </a:r>
          </a:p>
          <a:p>
            <a:pPr algn="ctr"/>
            <a:r>
              <a:rPr lang="en-US" sz="2800" dirty="0"/>
              <a:t>(Student essays, letters of reference, residents, grants, manuscripts)</a:t>
            </a:r>
          </a:p>
        </p:txBody>
      </p:sp>
      <p:sp>
        <p:nvSpPr>
          <p:cNvPr id="6" name="Title 5">
            <a:extLst>
              <a:ext uri="{FF2B5EF4-FFF2-40B4-BE49-F238E27FC236}">
                <a16:creationId xmlns:a16="http://schemas.microsoft.com/office/drawing/2014/main" id="{33BF1788-4660-EEE5-F2C0-8DDDF64149CA}"/>
              </a:ext>
            </a:extLst>
          </p:cNvPr>
          <p:cNvSpPr txBox="1">
            <a:spLocks noGrp="1"/>
          </p:cNvSpPr>
          <p:nvPr>
            <p:ph type="title" idx="4294967295"/>
          </p:nvPr>
        </p:nvSpPr>
        <p:spPr>
          <a:xfrm>
            <a:off x="4778075" y="3518657"/>
            <a:ext cx="683071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What makes your job easier?</a:t>
            </a:r>
          </a:p>
        </p:txBody>
      </p:sp>
      <p:pic>
        <p:nvPicPr>
          <p:cNvPr id="5" name="Picture 4" descr="Photograph of a person in a yellow shirt with illustrated white question marks surrounding their head and a glowing yellow light bulb above. The visual represents a moment of confusion or brainstorming leading to a new idea or insight.">
            <a:extLst>
              <a:ext uri="{FF2B5EF4-FFF2-40B4-BE49-F238E27FC236}">
                <a16:creationId xmlns:a16="http://schemas.microsoft.com/office/drawing/2014/main" id="{925BA0CD-8EF6-C19A-DA8C-1EC601FE07FF}"/>
              </a:ext>
            </a:extLst>
          </p:cNvPr>
          <p:cNvPicPr>
            <a:picLocks noChangeAspect="1"/>
          </p:cNvPicPr>
          <p:nvPr/>
        </p:nvPicPr>
        <p:blipFill>
          <a:blip r:embed="rId2"/>
          <a:stretch>
            <a:fillRect/>
          </a:stretch>
        </p:blipFill>
        <p:spPr>
          <a:xfrm>
            <a:off x="366667" y="3012192"/>
            <a:ext cx="3357706" cy="2230301"/>
          </a:xfrm>
          <a:prstGeom prst="rect">
            <a:avLst/>
          </a:prstGeom>
        </p:spPr>
      </p:pic>
      <p:sp>
        <p:nvSpPr>
          <p:cNvPr id="3" name="Slide Number Placeholder 2">
            <a:extLst>
              <a:ext uri="{FF2B5EF4-FFF2-40B4-BE49-F238E27FC236}">
                <a16:creationId xmlns:a16="http://schemas.microsoft.com/office/drawing/2014/main" id="{F5E55E0D-347C-8BC3-E45B-DA1D4E2A653D}"/>
              </a:ext>
              <a:ext uri="{C183D7F6-B498-43B3-948B-1728B52AA6E4}">
                <adec:decorative xmlns:adec="http://schemas.microsoft.com/office/drawing/2017/decorative" val="1"/>
              </a:ext>
            </a:extLst>
          </p:cNvPr>
          <p:cNvSpPr>
            <a:spLocks noGrp="1"/>
          </p:cNvSpPr>
          <p:nvPr>
            <p:ph type="sldNum" sz="quarter" idx="12"/>
          </p:nvPr>
        </p:nvSpPr>
        <p:spPr/>
        <p:txBody>
          <a:bodyPr/>
          <a:lstStyle/>
          <a:p>
            <a:fld id="{EBFFB88E-388A-3345-8BA3-83EC5C5809C3}" type="slidenum">
              <a:rPr lang="en-US" smtClean="0"/>
              <a:t>4</a:t>
            </a:fld>
            <a:endParaRPr lang="en-US"/>
          </a:p>
        </p:txBody>
      </p:sp>
    </p:spTree>
    <p:extLst>
      <p:ext uri="{BB962C8B-B14F-4D97-AF65-F5344CB8AC3E}">
        <p14:creationId xmlns:p14="http://schemas.microsoft.com/office/powerpoint/2010/main" val="36862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1C680-13A6-4FDC-6C76-3F9298D09529}"/>
              </a:ext>
            </a:extLst>
          </p:cNvPr>
          <p:cNvSpPr>
            <a:spLocks noGrp="1"/>
          </p:cNvSpPr>
          <p:nvPr>
            <p:ph type="title"/>
          </p:nvPr>
        </p:nvSpPr>
        <p:spPr/>
        <p:txBody>
          <a:bodyPr/>
          <a:lstStyle/>
          <a:p>
            <a:r>
              <a:rPr lang="en-US" dirty="0"/>
              <a:t>What makes the reviewer’s job easier?</a:t>
            </a:r>
          </a:p>
        </p:txBody>
      </p:sp>
      <p:sp>
        <p:nvSpPr>
          <p:cNvPr id="2" name="Text Placeholder 1">
            <a:extLst>
              <a:ext uri="{FF2B5EF4-FFF2-40B4-BE49-F238E27FC236}">
                <a16:creationId xmlns:a16="http://schemas.microsoft.com/office/drawing/2014/main" id="{3A937C3C-438C-6BA5-7262-BB1DFDC8DFDA}"/>
              </a:ext>
            </a:extLst>
          </p:cNvPr>
          <p:cNvSpPr>
            <a:spLocks noGrp="1"/>
          </p:cNvSpPr>
          <p:nvPr>
            <p:ph type="body" idx="10"/>
          </p:nvPr>
        </p:nvSpPr>
        <p:spPr>
          <a:xfrm>
            <a:off x="566928" y="2616339"/>
            <a:ext cx="10889348" cy="3511191"/>
          </a:xfrm>
        </p:spPr>
        <p:txBody>
          <a:bodyPr/>
          <a:lstStyle/>
          <a:p>
            <a:pPr>
              <a:spcBef>
                <a:spcPts val="1200"/>
              </a:spcBef>
            </a:pPr>
            <a:r>
              <a:rPr lang="en-US" sz="2400" dirty="0"/>
              <a:t>Clear and well-organized materials</a:t>
            </a:r>
          </a:p>
          <a:p>
            <a:pPr>
              <a:spcBef>
                <a:spcPts val="1200"/>
              </a:spcBef>
            </a:pPr>
            <a:r>
              <a:rPr lang="en-US" sz="2400" dirty="0"/>
              <a:t>Easy to find key items</a:t>
            </a:r>
          </a:p>
          <a:p>
            <a:pPr>
              <a:spcBef>
                <a:spcPts val="1200"/>
              </a:spcBef>
            </a:pPr>
            <a:r>
              <a:rPr lang="en-US" sz="2400" dirty="0"/>
              <a:t>Consistent format</a:t>
            </a:r>
          </a:p>
          <a:p>
            <a:pPr>
              <a:spcBef>
                <a:spcPts val="1200"/>
              </a:spcBef>
            </a:pPr>
            <a:r>
              <a:rPr lang="en-US" sz="2400" dirty="0"/>
              <a:t>Concise and precise language</a:t>
            </a:r>
          </a:p>
          <a:p>
            <a:pPr>
              <a:spcBef>
                <a:spcPts val="1200"/>
              </a:spcBef>
            </a:pPr>
            <a:r>
              <a:rPr lang="en-US" sz="2400" dirty="0"/>
              <a:t>Easy to follow narrative (no excessive jargon or field-specific language)</a:t>
            </a:r>
          </a:p>
          <a:p>
            <a:pPr>
              <a:spcBef>
                <a:spcPts val="1200"/>
              </a:spcBef>
            </a:pPr>
            <a:r>
              <a:rPr lang="en-US" sz="2400" dirty="0"/>
              <a:t>Unfamiliar concepts are explained and clarified</a:t>
            </a:r>
          </a:p>
        </p:txBody>
      </p:sp>
    </p:spTree>
    <p:extLst>
      <p:ext uri="{BB962C8B-B14F-4D97-AF65-F5344CB8AC3E}">
        <p14:creationId xmlns:p14="http://schemas.microsoft.com/office/powerpoint/2010/main" val="285713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19052-A799-820F-A49D-6D749462253E}"/>
              </a:ext>
            </a:extLst>
          </p:cNvPr>
          <p:cNvSpPr>
            <a:spLocks noGrp="1"/>
          </p:cNvSpPr>
          <p:nvPr>
            <p:ph type="title"/>
          </p:nvPr>
        </p:nvSpPr>
        <p:spPr/>
        <p:txBody>
          <a:bodyPr/>
          <a:lstStyle/>
          <a:p>
            <a:r>
              <a:rPr lang="en-US" dirty="0"/>
              <a:t>The purpose of your CV and personal statement</a:t>
            </a:r>
          </a:p>
        </p:txBody>
      </p:sp>
      <p:sp>
        <p:nvSpPr>
          <p:cNvPr id="2" name="Text Placeholder 1">
            <a:extLst>
              <a:ext uri="{FF2B5EF4-FFF2-40B4-BE49-F238E27FC236}">
                <a16:creationId xmlns:a16="http://schemas.microsoft.com/office/drawing/2014/main" id="{2A625B47-A198-95C3-3904-BB995C8EBBAD}"/>
              </a:ext>
            </a:extLst>
          </p:cNvPr>
          <p:cNvSpPr>
            <a:spLocks noGrp="1"/>
          </p:cNvSpPr>
          <p:nvPr>
            <p:ph type="body" idx="10"/>
          </p:nvPr>
        </p:nvSpPr>
        <p:spPr>
          <a:xfrm>
            <a:off x="566928" y="2731953"/>
            <a:ext cx="10515600" cy="2796487"/>
          </a:xfrm>
        </p:spPr>
        <p:txBody>
          <a:bodyPr/>
          <a:lstStyle/>
          <a:p>
            <a:pPr>
              <a:spcBef>
                <a:spcPts val="1200"/>
              </a:spcBef>
            </a:pPr>
            <a:r>
              <a:rPr lang="en-US" sz="2400" dirty="0"/>
              <a:t>Provide concrete evidence of excellence in research, teaching, and service</a:t>
            </a:r>
          </a:p>
          <a:p>
            <a:pPr>
              <a:spcBef>
                <a:spcPts val="1200"/>
              </a:spcBef>
            </a:pPr>
            <a:r>
              <a:rPr lang="en-US" sz="2400" dirty="0"/>
              <a:t>Describe your professional arc and focus</a:t>
            </a:r>
          </a:p>
          <a:p>
            <a:pPr>
              <a:spcBef>
                <a:spcPts val="1200"/>
              </a:spcBef>
            </a:pPr>
            <a:r>
              <a:rPr lang="en-US" sz="2400" dirty="0"/>
              <a:t>Describe specific achievements in research, teaching, and service</a:t>
            </a:r>
          </a:p>
          <a:p>
            <a:pPr>
              <a:spcBef>
                <a:spcPts val="1200"/>
              </a:spcBef>
            </a:pPr>
            <a:r>
              <a:rPr lang="en-US" sz="2400" dirty="0"/>
              <a:t>Show evidence of national/international reputation</a:t>
            </a:r>
          </a:p>
          <a:p>
            <a:pPr>
              <a:spcBef>
                <a:spcPts val="1200"/>
              </a:spcBef>
            </a:pPr>
            <a:r>
              <a:rPr lang="en-US" sz="2400" dirty="0"/>
              <a:t>Tell your story!</a:t>
            </a:r>
          </a:p>
          <a:p>
            <a:pPr>
              <a:spcBef>
                <a:spcPts val="1200"/>
              </a:spcBef>
            </a:pPr>
            <a:endParaRPr lang="en-US" sz="2400" dirty="0"/>
          </a:p>
          <a:p>
            <a:pPr>
              <a:spcBef>
                <a:spcPts val="1200"/>
              </a:spcBef>
            </a:pPr>
            <a:endParaRPr lang="en-US" sz="2400" dirty="0"/>
          </a:p>
        </p:txBody>
      </p:sp>
    </p:spTree>
    <p:extLst>
      <p:ext uri="{BB962C8B-B14F-4D97-AF65-F5344CB8AC3E}">
        <p14:creationId xmlns:p14="http://schemas.microsoft.com/office/powerpoint/2010/main" val="27997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37C34-C9AB-B5E7-E866-884660177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A1BB3-6125-AE0B-12C5-2E9DBDD93746}"/>
              </a:ext>
            </a:extLst>
          </p:cNvPr>
          <p:cNvSpPr>
            <a:spLocks noGrp="1"/>
          </p:cNvSpPr>
          <p:nvPr>
            <p:ph type="ctrTitle"/>
          </p:nvPr>
        </p:nvSpPr>
        <p:spPr/>
        <p:txBody>
          <a:bodyPr/>
          <a:lstStyle/>
          <a:p>
            <a:r>
              <a:rPr lang="en-US" dirty="0"/>
              <a:t>Your CV</a:t>
            </a:r>
          </a:p>
        </p:txBody>
      </p:sp>
      <p:sp>
        <p:nvSpPr>
          <p:cNvPr id="3" name="Subtitle 2">
            <a:extLst>
              <a:ext uri="{FF2B5EF4-FFF2-40B4-BE49-F238E27FC236}">
                <a16:creationId xmlns:a16="http://schemas.microsoft.com/office/drawing/2014/main" id="{8A8167EF-9605-2987-F7A0-2AD7BD043503}"/>
              </a:ext>
              <a:ext uri="{C183D7F6-B498-43B3-948B-1728B52AA6E4}">
                <adec:decorative xmlns:adec="http://schemas.microsoft.com/office/drawing/2017/decorative" val="1"/>
              </a:ext>
            </a:extLst>
          </p:cNvPr>
          <p:cNvSpPr>
            <a:spLocks noGrp="1"/>
          </p:cNvSpPr>
          <p:nvPr>
            <p:ph type="subTitle" idx="1"/>
          </p:nvPr>
        </p:nvSpPr>
        <p:spPr>
          <a:xfrm flipH="1">
            <a:off x="12146281" y="5923342"/>
            <a:ext cx="45719" cy="129985"/>
          </a:xfrm>
        </p:spPr>
        <p:txBody>
          <a:bodyPr>
            <a:normAutofit fontScale="25000" lnSpcReduction="20000"/>
          </a:bodyPr>
          <a:lstStyle/>
          <a:p>
            <a:endParaRPr lang="en-US" dirty="0"/>
          </a:p>
        </p:txBody>
      </p:sp>
    </p:spTree>
    <p:extLst>
      <p:ext uri="{BB962C8B-B14F-4D97-AF65-F5344CB8AC3E}">
        <p14:creationId xmlns:p14="http://schemas.microsoft.com/office/powerpoint/2010/main" val="261614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8BDC4-AA9A-5082-C8A7-8888653DA26E}"/>
              </a:ext>
            </a:extLst>
          </p:cNvPr>
          <p:cNvSpPr>
            <a:spLocks noGrp="1"/>
          </p:cNvSpPr>
          <p:nvPr>
            <p:ph type="title"/>
          </p:nvPr>
        </p:nvSpPr>
        <p:spPr/>
        <p:txBody>
          <a:bodyPr/>
          <a:lstStyle/>
          <a:p>
            <a:r>
              <a:rPr lang="en-US" dirty="0"/>
              <a:t>Your CV – helpful tips</a:t>
            </a:r>
          </a:p>
        </p:txBody>
      </p:sp>
      <p:sp>
        <p:nvSpPr>
          <p:cNvPr id="12" name="TextBox 11">
            <a:extLst>
              <a:ext uri="{FF2B5EF4-FFF2-40B4-BE49-F238E27FC236}">
                <a16:creationId xmlns:a16="http://schemas.microsoft.com/office/drawing/2014/main" id="{E60A658B-7BD4-D772-B2E2-A76AB4BFAC71}"/>
              </a:ext>
            </a:extLst>
          </p:cNvPr>
          <p:cNvSpPr txBox="1"/>
          <p:nvPr/>
        </p:nvSpPr>
        <p:spPr>
          <a:xfrm>
            <a:off x="7818733" y="1168765"/>
            <a:ext cx="4207244" cy="461665"/>
          </a:xfrm>
          <a:prstGeom prst="rect">
            <a:avLst/>
          </a:prstGeom>
          <a:noFill/>
        </p:spPr>
        <p:txBody>
          <a:bodyPr wrap="square">
            <a:spAutoFit/>
          </a:bodyPr>
          <a:lstStyle/>
          <a:p>
            <a:r>
              <a:rPr lang="en-US" sz="1200" dirty="0"/>
              <a:t>https://</a:t>
            </a:r>
            <a:r>
              <a:rPr lang="en-US" sz="1200" dirty="0" err="1"/>
              <a:t>medicine.buffalo.edu</a:t>
            </a:r>
            <a:r>
              <a:rPr lang="en-US" sz="1200" dirty="0"/>
              <a:t>/offices/faculty-affairs/faculty-</a:t>
            </a:r>
            <a:r>
              <a:rPr lang="en-US" sz="1200" dirty="0" err="1"/>
              <a:t>promotion.html</a:t>
            </a:r>
            <a:endParaRPr lang="en-US" sz="1200" dirty="0"/>
          </a:p>
        </p:txBody>
      </p:sp>
      <p:sp>
        <p:nvSpPr>
          <p:cNvPr id="2" name="Text Placeholder 1">
            <a:extLst>
              <a:ext uri="{FF2B5EF4-FFF2-40B4-BE49-F238E27FC236}">
                <a16:creationId xmlns:a16="http://schemas.microsoft.com/office/drawing/2014/main" id="{F7399F14-873F-8622-4281-08DC7AB3E595}"/>
              </a:ext>
            </a:extLst>
          </p:cNvPr>
          <p:cNvSpPr>
            <a:spLocks noGrp="1"/>
          </p:cNvSpPr>
          <p:nvPr>
            <p:ph type="body" idx="10"/>
          </p:nvPr>
        </p:nvSpPr>
        <p:spPr>
          <a:xfrm>
            <a:off x="147904" y="2164395"/>
            <a:ext cx="7050023" cy="3595271"/>
          </a:xfrm>
        </p:spPr>
        <p:txBody>
          <a:bodyPr/>
          <a:lstStyle/>
          <a:p>
            <a:r>
              <a:rPr lang="en-US" dirty="0"/>
              <a:t>Use the official University of Buffalo format </a:t>
            </a:r>
          </a:p>
          <a:p>
            <a:pPr marL="50800" indent="0">
              <a:buNone/>
            </a:pPr>
            <a:r>
              <a:rPr lang="en-US" dirty="0"/>
              <a:t>      (example template on our website)</a:t>
            </a:r>
          </a:p>
          <a:p>
            <a:r>
              <a:rPr lang="en-US" dirty="0"/>
              <a:t>No page limit, use font 11 or larger</a:t>
            </a:r>
          </a:p>
          <a:p>
            <a:r>
              <a:rPr lang="en-US" dirty="0"/>
              <a:t>Reverse chronological order is preferred (consistency is key)</a:t>
            </a:r>
          </a:p>
          <a:p>
            <a:r>
              <a:rPr lang="en-US" dirty="0"/>
              <a:t>Do not include personal information</a:t>
            </a:r>
          </a:p>
          <a:p>
            <a:r>
              <a:rPr lang="en-US" dirty="0"/>
              <a:t>If you use notations (*, #, </a:t>
            </a:r>
            <a:r>
              <a:rPr lang="en-US" dirty="0" err="1"/>
              <a:t>etc</a:t>
            </a:r>
            <a:r>
              <a:rPr lang="en-US" dirty="0"/>
              <a:t> define them at the beginning)</a:t>
            </a:r>
          </a:p>
          <a:p>
            <a:r>
              <a:rPr lang="en-US" dirty="0"/>
              <a:t>Key sections that must be included:</a:t>
            </a:r>
          </a:p>
          <a:p>
            <a:endParaRPr lang="en-US" dirty="0"/>
          </a:p>
        </p:txBody>
      </p:sp>
      <p:grpSp>
        <p:nvGrpSpPr>
          <p:cNvPr id="10" name="Group 9" descr="Image shows a screen grab of the website page that houses the curriculum vitae (CV) and personal statement guidelines. these guidelines are available as word documents.">
            <a:extLst>
              <a:ext uri="{FF2B5EF4-FFF2-40B4-BE49-F238E27FC236}">
                <a16:creationId xmlns:a16="http://schemas.microsoft.com/office/drawing/2014/main" id="{D647027F-8D7F-D92B-46FD-7C8C55862898}"/>
              </a:ext>
            </a:extLst>
          </p:cNvPr>
          <p:cNvGrpSpPr/>
          <p:nvPr/>
        </p:nvGrpSpPr>
        <p:grpSpPr>
          <a:xfrm>
            <a:off x="7369894" y="1555531"/>
            <a:ext cx="4656083" cy="2527546"/>
            <a:chOff x="6096000" y="1208689"/>
            <a:chExt cx="6118229" cy="3321269"/>
          </a:xfrm>
        </p:grpSpPr>
        <p:cxnSp>
          <p:nvCxnSpPr>
            <p:cNvPr id="7" name="Straight Arrow Connector 6">
              <a:extLst>
                <a:ext uri="{FF2B5EF4-FFF2-40B4-BE49-F238E27FC236}">
                  <a16:creationId xmlns:a16="http://schemas.microsoft.com/office/drawing/2014/main" id="{0039B8EC-87D1-055C-40C8-204BF51E3E32}"/>
                </a:ext>
              </a:extLst>
            </p:cNvPr>
            <p:cNvCxnSpPr>
              <a:cxnSpLocks/>
            </p:cNvCxnSpPr>
            <p:nvPr/>
          </p:nvCxnSpPr>
          <p:spPr>
            <a:xfrm>
              <a:off x="6096000" y="2837792"/>
              <a:ext cx="589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a computer&#10;&#10;AI-generated content may be incorrect.">
              <a:extLst>
                <a:ext uri="{FF2B5EF4-FFF2-40B4-BE49-F238E27FC236}">
                  <a16:creationId xmlns:a16="http://schemas.microsoft.com/office/drawing/2014/main" id="{D3FE0BFF-1232-692E-0A68-9AA9C6F28FAE}"/>
                </a:ext>
              </a:extLst>
            </p:cNvPr>
            <p:cNvPicPr>
              <a:picLocks noChangeAspect="1"/>
            </p:cNvPicPr>
            <p:nvPr/>
          </p:nvPicPr>
          <p:blipFill>
            <a:blip r:embed="rId2"/>
            <a:srcRect l="4327" t="1894" r="6995" b="4875"/>
            <a:stretch>
              <a:fillRect/>
            </a:stretch>
          </p:blipFill>
          <p:spPr>
            <a:xfrm>
              <a:off x="6685788" y="1208689"/>
              <a:ext cx="5528441" cy="3321269"/>
            </a:xfrm>
            <a:prstGeom prst="rect">
              <a:avLst/>
            </a:prstGeom>
          </p:spPr>
        </p:pic>
      </p:grpSp>
      <p:sp>
        <p:nvSpPr>
          <p:cNvPr id="13" name="TextBox 12">
            <a:extLst>
              <a:ext uri="{FF2B5EF4-FFF2-40B4-BE49-F238E27FC236}">
                <a16:creationId xmlns:a16="http://schemas.microsoft.com/office/drawing/2014/main" id="{C3665A99-B69F-EFB6-9E58-305E2B6FA06C}"/>
              </a:ext>
            </a:extLst>
          </p:cNvPr>
          <p:cNvSpPr txBox="1"/>
          <p:nvPr/>
        </p:nvSpPr>
        <p:spPr>
          <a:xfrm>
            <a:off x="234929" y="5693564"/>
            <a:ext cx="11722141" cy="923330"/>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Times New Roman" panose="02020603050405020304" pitchFamily="18" charset="0"/>
              </a:rPr>
              <a:t>name, address, and current position, education, employment history, awards and honors, professional memberships, boards and certifications, invited presentations, service activities, educational activities, research activities</a:t>
            </a:r>
            <a:endParaRPr lang="en-US" dirty="0"/>
          </a:p>
        </p:txBody>
      </p:sp>
    </p:spTree>
    <p:extLst>
      <p:ext uri="{BB962C8B-B14F-4D97-AF65-F5344CB8AC3E}">
        <p14:creationId xmlns:p14="http://schemas.microsoft.com/office/powerpoint/2010/main" val="150791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631-A350-BD2F-0022-0626085A6F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17299-DB79-22CA-05EC-4BC3B248BE0B}"/>
              </a:ext>
            </a:extLst>
          </p:cNvPr>
          <p:cNvSpPr>
            <a:spLocks noGrp="1"/>
          </p:cNvSpPr>
          <p:nvPr>
            <p:ph type="title"/>
          </p:nvPr>
        </p:nvSpPr>
        <p:spPr/>
        <p:txBody>
          <a:bodyPr>
            <a:normAutofit fontScale="90000"/>
          </a:bodyPr>
          <a:lstStyle/>
          <a:p>
            <a:r>
              <a:rPr lang="en-US" dirty="0"/>
              <a:t>Your CV: Tips for biographical and professional info</a:t>
            </a:r>
          </a:p>
        </p:txBody>
      </p:sp>
      <p:sp>
        <p:nvSpPr>
          <p:cNvPr id="4" name="TextBox 3">
            <a:extLst>
              <a:ext uri="{FF2B5EF4-FFF2-40B4-BE49-F238E27FC236}">
                <a16:creationId xmlns:a16="http://schemas.microsoft.com/office/drawing/2014/main" id="{58850FE2-4783-95EB-B6CD-3C8E84EE9719}"/>
              </a:ext>
            </a:extLst>
          </p:cNvPr>
          <p:cNvSpPr txBox="1"/>
          <p:nvPr/>
        </p:nvSpPr>
        <p:spPr>
          <a:xfrm>
            <a:off x="399392" y="2036884"/>
            <a:ext cx="10515601" cy="584775"/>
          </a:xfrm>
          <a:prstGeom prst="rect">
            <a:avLst/>
          </a:prstGeom>
          <a:noFill/>
        </p:spPr>
        <p:txBody>
          <a:bodyPr wrap="square" rtlCol="0">
            <a:spAutoFit/>
          </a:bodyPr>
          <a:lstStyle/>
          <a:p>
            <a:r>
              <a:rPr lang="en-US" sz="1600" dirty="0">
                <a:latin typeface="Arial" panose="020B0604020202020204" pitchFamily="34" charset="0"/>
                <a:ea typeface="Calibri" panose="020F0502020204030204" pitchFamily="34" charset="0"/>
                <a:cs typeface="Times New Roman" panose="02020603050405020304" pitchFamily="18" charset="0"/>
              </a:rPr>
              <a:t>name, address, and current position, education, employment history, awards and honors, professional memberships, boards and certifications, invited presentations</a:t>
            </a:r>
            <a:endParaRPr lang="en-US" sz="1600" dirty="0"/>
          </a:p>
        </p:txBody>
      </p:sp>
      <p:sp>
        <p:nvSpPr>
          <p:cNvPr id="2" name="Text Placeholder 1">
            <a:extLst>
              <a:ext uri="{FF2B5EF4-FFF2-40B4-BE49-F238E27FC236}">
                <a16:creationId xmlns:a16="http://schemas.microsoft.com/office/drawing/2014/main" id="{5D7A6F5F-69E8-EEC7-8B4D-27F32BF87ED8}"/>
              </a:ext>
            </a:extLst>
          </p:cNvPr>
          <p:cNvSpPr>
            <a:spLocks noGrp="1"/>
          </p:cNvSpPr>
          <p:nvPr>
            <p:ph type="body" idx="10"/>
          </p:nvPr>
        </p:nvSpPr>
        <p:spPr>
          <a:xfrm>
            <a:off x="325190" y="2752968"/>
            <a:ext cx="11183638" cy="3952632"/>
          </a:xfrm>
        </p:spPr>
        <p:txBody>
          <a:bodyPr/>
          <a:lstStyle/>
          <a:p>
            <a:pPr>
              <a:spcBef>
                <a:spcPts val="1200"/>
              </a:spcBef>
            </a:pPr>
            <a:r>
              <a:rPr lang="en-US" sz="2400" dirty="0"/>
              <a:t>No personal information (country of birth, citizenship, marital status, </a:t>
            </a:r>
            <a:r>
              <a:rPr lang="en-US" sz="2400" dirty="0" err="1"/>
              <a:t>etc</a:t>
            </a:r>
            <a:r>
              <a:rPr lang="en-US" sz="2400" dirty="0"/>
              <a:t>)</a:t>
            </a:r>
          </a:p>
          <a:p>
            <a:pPr>
              <a:spcBef>
                <a:spcPts val="1200"/>
              </a:spcBef>
            </a:pPr>
            <a:r>
              <a:rPr lang="en-US" sz="2400" dirty="0"/>
              <a:t>Use correct faculty title (i.e. Associate Professor, Clinical Assistant Professor, </a:t>
            </a:r>
            <a:r>
              <a:rPr lang="en-US" sz="2400" dirty="0" err="1"/>
              <a:t>etc</a:t>
            </a:r>
            <a:r>
              <a:rPr lang="en-US" sz="2400" dirty="0"/>
              <a:t>)</a:t>
            </a:r>
          </a:p>
          <a:p>
            <a:pPr>
              <a:spcBef>
                <a:spcPts val="1200"/>
              </a:spcBef>
            </a:pPr>
            <a:r>
              <a:rPr lang="en-US" sz="2400" dirty="0"/>
              <a:t>We are Jacobs School of Medicine and Biomedical Sciences at the University at Buffalo</a:t>
            </a:r>
          </a:p>
          <a:p>
            <a:pPr>
              <a:spcBef>
                <a:spcPts val="1200"/>
              </a:spcBef>
            </a:pPr>
            <a:r>
              <a:rPr lang="en-US" sz="2400" dirty="0"/>
              <a:t>List the department, not just your division</a:t>
            </a:r>
          </a:p>
          <a:p>
            <a:pPr>
              <a:spcBef>
                <a:spcPts val="1200"/>
              </a:spcBef>
            </a:pPr>
            <a:r>
              <a:rPr lang="en-US" sz="2400" dirty="0"/>
              <a:t>For awards, spell out all abbreviations and indicate what the award was for</a:t>
            </a:r>
          </a:p>
          <a:p>
            <a:pPr>
              <a:spcBef>
                <a:spcPts val="1200"/>
              </a:spcBef>
            </a:pPr>
            <a:r>
              <a:rPr lang="en-US" sz="2400" dirty="0"/>
              <a:t>Invited presentations are those that you are invited to deliver, not ones that you were selected through an abstract submission</a:t>
            </a:r>
          </a:p>
          <a:p>
            <a:pPr lvl="2">
              <a:spcBef>
                <a:spcPts val="1200"/>
              </a:spcBef>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endParaRPr lang="en-US" sz="2400" dirty="0"/>
          </a:p>
          <a:p>
            <a:pPr>
              <a:spcBef>
                <a:spcPts val="1200"/>
              </a:spcBef>
            </a:pPr>
            <a:endParaRPr lang="en-US" sz="2400" dirty="0"/>
          </a:p>
        </p:txBody>
      </p:sp>
    </p:spTree>
    <p:extLst>
      <p:ext uri="{BB962C8B-B14F-4D97-AF65-F5344CB8AC3E}">
        <p14:creationId xmlns:p14="http://schemas.microsoft.com/office/powerpoint/2010/main" val="3584758954"/>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9588</TotalTime>
  <Words>1935</Words>
  <Application>Microsoft Office PowerPoint</Application>
  <PresentationFormat>Widescreen</PresentationFormat>
  <Paragraphs>254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LucidaGrande</vt:lpstr>
      <vt:lpstr>Symbol</vt:lpstr>
      <vt:lpstr>Times New Roman</vt:lpstr>
      <vt:lpstr>UB Powerpoint Template</vt:lpstr>
      <vt:lpstr>Telling your story: CV and personal statement for promotion</vt:lpstr>
      <vt:lpstr>Key topics for today</vt:lpstr>
      <vt:lpstr>The promotion and tenure workflow</vt:lpstr>
      <vt:lpstr>What makes your job easier?</vt:lpstr>
      <vt:lpstr>What makes the reviewer’s job easier?</vt:lpstr>
      <vt:lpstr>The purpose of your CV and personal statement</vt:lpstr>
      <vt:lpstr>Your CV</vt:lpstr>
      <vt:lpstr>Your CV – helpful tips</vt:lpstr>
      <vt:lpstr>Your CV: Tips for biographical and professional info</vt:lpstr>
      <vt:lpstr>Your CV: service and teaching</vt:lpstr>
      <vt:lpstr>Examples of teaching sections:</vt:lpstr>
      <vt:lpstr>Teaching section examples, cont.</vt:lpstr>
      <vt:lpstr>Teaching examples, cont.</vt:lpstr>
      <vt:lpstr>Publication examples</vt:lpstr>
      <vt:lpstr>Your CV: research and scholarship</vt:lpstr>
      <vt:lpstr>Grants example</vt:lpstr>
      <vt:lpstr>Your CV: annotations as your friend</vt:lpstr>
      <vt:lpstr>Your CV: Clinical trials</vt:lpstr>
      <vt:lpstr>Updating your CV</vt:lpstr>
      <vt:lpstr>Your Personal Statement</vt:lpstr>
      <vt:lpstr>Your personal statement - guidelines</vt:lpstr>
      <vt:lpstr>Your personal statement: the introductory paragraph</vt:lpstr>
      <vt:lpstr>Your personal statement: research and scholarship</vt:lpstr>
      <vt:lpstr>Your personal statement: teaching</vt:lpstr>
      <vt:lpstr>Your personal statement: service</vt:lpstr>
      <vt:lpstr>Tips for preparing your dossier</vt:lpstr>
      <vt:lpstr>We are here to help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Alicia Chadwick</cp:lastModifiedBy>
  <cp:revision>242</cp:revision>
  <cp:lastPrinted>2015-10-19T19:01:41Z</cp:lastPrinted>
  <dcterms:created xsi:type="dcterms:W3CDTF">2016-06-28T14:05:07Z</dcterms:created>
  <dcterms:modified xsi:type="dcterms:W3CDTF">2026-02-25T15:58:21Z</dcterms:modified>
  <cp:category/>
</cp:coreProperties>
</file>